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xml" ContentType="application/vnd.openxmlformats-officedocument.presentationml.notesSlide+xml"/>
  <Override PartName="/ppt/ink/ink20.xml" ContentType="application/inkml+xml"/>
  <Override PartName="/ppt/notesSlides/notesSlide5.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6.xml" ContentType="application/vnd.openxmlformats-officedocument.presentationml.notesSlide+xml"/>
  <Override PartName="/ppt/ink/ink27.xml" ContentType="application/inkml+xml"/>
  <Override PartName="/ppt/notesSlides/notesSlide7.xml" ContentType="application/vnd.openxmlformats-officedocument.presentationml.notesSlide+xml"/>
  <Override PartName="/ppt/ink/ink28.xml" ContentType="application/inkml+xml"/>
  <Override PartName="/ppt/notesSlides/notesSlide8.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handoutMasterIdLst>
    <p:handoutMasterId r:id="rId17"/>
  </p:handoutMasterIdLst>
  <p:sldIdLst>
    <p:sldId id="257" r:id="rId3"/>
    <p:sldId id="284" r:id="rId4"/>
    <p:sldId id="283" r:id="rId5"/>
    <p:sldId id="295" r:id="rId6"/>
    <p:sldId id="296" r:id="rId7"/>
    <p:sldId id="285" r:id="rId8"/>
    <p:sldId id="297" r:id="rId9"/>
    <p:sldId id="288" r:id="rId10"/>
    <p:sldId id="290" r:id="rId11"/>
    <p:sldId id="298" r:id="rId12"/>
    <p:sldId id="299" r:id="rId13"/>
    <p:sldId id="300"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96512"/>
  </p:normalViewPr>
  <p:slideViewPr>
    <p:cSldViewPr>
      <p:cViewPr varScale="1">
        <p:scale>
          <a:sx n="124" d="100"/>
          <a:sy n="124" d="100"/>
        </p:scale>
        <p:origin x="192" y="424"/>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12/7/23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58:08.5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45,'40'0,"-8"0,-27 0,7 0,6 0,-2 0,4 0,-9 0,7 0,-3 0,4 0,-4 0,-1 0,2 0,1 0,-1 0,0 0,-1 3,0-2,1 2,-1-3,1 0,-2 0,5 0,-4 0,0 0,1 0,-3 0,8 0,-6 0,1 0,0-3,-5-1,7-2,-4-1,-1 3,4 1,-3 1,2 2,0-4,-2 4,2-6,-1 4,0-4,3 5,-4-2,3 2,-2 1,2 0,-2 0,2 0,-3 0,0 0,5 0,-6 0,5 0,-4 0,1 0,2 0,-3 0,3 0,-2 0,1 0,1 0,-1 0,-1 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35.01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0,'39'0,"-7"0,-24 0,4 0,5 0,-2 0,6 0,-10 0,9 0,-7 0,4 0,1 0,-7 0,9 0,-6 0,0 0,6 0,-6 0,3 0,2 0,-5 0,2 0,-1 0,-1 0,2 0,0 0,-1 0,3 0,-5 0,8 0,-8 0,7 0,-5 0,-1 0,5 0,-8 0,9 0,-6 0,2 0,-1 0,-1 0,5 4,-6-4,4 4,-2-1,0-2,5 5,-8-5,8 4,-6-2,3-1,2 0,-7-2,9 3,-7-1,0 1,4-3,-6 0,7 0,-1 0,-5 0,8 0,-8 0,2 0,3 0,-4 0,3 0,2 0,-8 0,9 0,-7 0,5 0,-3 0,1 0,3 0,-3 0,1 0,-1 0,-1 0,2 0,-2 0,0 0,1 0,-2 0,2-3,-2-1,0-3,1-1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5:44.31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17,'43'0,"-6"0,-24 0,0 0,10 0,-8 0,9 0,-8 0,1 0,1 0,-2 0,-2 0,3 0,-3 0,4 0,-3 0,0 0,2 0,-4-8,4 6,-3-5,3 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5:54.937"/>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0,'39'0,"-6"0,-26 0,4 0,10 0,-8 0,9 0,-10 0,3 0,5 0,-6 0,2 0,-2 0,2 0,0 0,-1 0,2 0,-1 0,1 0,-2 0,3 0,-4 0,5 0,-7 0,6 0,-2 0,0 0,-2 0,1 0,1 0,0 0,2 0,-4 0,2 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6:59.468"/>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1639,'4'-40,"0"5,1 24,7-5,6-3,4-2,1 1,3-1,1 0,4-1,1-2,-3 0,2-3,-1 0,-2 1,3-6,-9 13,3-10,-9 13,3-6,-2 1,0 1,-3 2,0 2,0-2,0 1,1-1,-1 0,-1 2,0-1,1 0,0 1,-1 0,1 2,0-1,-1 1,1-2,0 0,0-1,4 0,1 0,1-2,1-1,-1 0,0 1,-2 1,-2-2,-1 1,0-1,0 3,1 0,1-3,-2 4,4-7,-3 7,6-4,-3 1,3-1,-1 1,-1-3,2 2,-1-1,-1 3,-2 3,-4 3,-3 2,2-2,-2 2,-1-3,2-4,-3 4,5-5,0 4,1-2,2-1,-1 0,-1 3,-1 1,-1 1,-3 3,3-2,-1-1,-1 2,8-4,-3 5,8-3,-5 3,-2 0,-5 1,1 2,0-3,2 2,-3-2,1-1,0 1,2-4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7:02.20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1 874,'0'-35,"0"5,0 19,0 1,0-7,0 2,2-6,2 4,2 2,2 1,3 0,3-2,3-2,2-1,2 0,2 0,-1 1,0 1,0 1,-2 0,0 2,-3 1,-3 1,-3 4,1-2,-2 5,4-9,-3 4,4-6,0 4,2-3,0-1,3-2,-2-1,1 3,-2 1,-5 3,-2 2,0 0,0 4,2-5,-1 1,-1-3,0-3,1 1,3-1,4-4,1 0,2-2,-3 1,0 3,-4 3,1 2,-7 6,6-3,-6-1,2 4,4-6,-3 10,7-1,-6 4,2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7:05.72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0 576,'37'-47,"-3"3,-10 15,-1 1,2 1,-1 2,-6 6,-5 5,-3 4,-1 2,0-11,2 5,-4-6,1 6,0 1,4-6,1 4,3-3,-1 5,-3 3,-1 1,3-1,-3 5,8-7,-6 5,2-6,5-10,-5 10,9-12,-11 14,3-1,-4 1,-2 2,-1-1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28.118"/>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1120,'36'-30,"-6"2,-18 12,0-1,0 1,2-1,1 0,-1 1,0 0,3 0,0 2,2 0,7-3,-9 5,12-4,-8 4,5-3,-2 0,0-1,-3 2,-2-1,0 3,-3-3,-1 2,-2 0,-3 1,-2-1,-1 1,4-6,0 0,6-3,2 0,4-4,2-1,0-3,0 3,-1 1,-4 4,-1 0,-8 9,1 0,2 0,-3 2,5-5,-7 6,4-6,-1 3,5-9,-1 5,0-3,0 0,-1-2,0-1,0 1,0 3,-1 3,-3 2,-2 0,1 1,0 2,7-8,-5 5,4-4,-5 5,-1 2,1-2,-4-3,2-1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35.01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0 606,'19'-57,"-3"8,-5 22,-2 5,-1 4,-2 4,3 4,5 0,-3 2,4-1,-4-2,3 0,1-3,2 0,-1-2,1-1,1 0,1-1,1-2,0 1,-4 2,-2 2,-2 3,-1 1,1 2,3 5,0 0,3-3,-6 2,0-5,5-1,-3-1,2 0,-6 3,3 2,0 1,1-3,1 2,0-4,-2 2,2-2,-2 2,-3 1,6 2,-1 3,0 3,0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37.19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1 304,'52'-3,"-7"-3,-23-6,-1-1,-2 1,-1 0,-3 2,-2 1,-1 0,4-1,-5 3,5-6,-3 3,4-5,2 1,3 0,0-1,0-1,0 1,0-1,2-3,-10 9,2-4,-8 9,8-5,-2 4,5-3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2:49:34.260"/>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1105,'39'-38,"-6"6,-18 19,-3 3,4 0,-5 3,1-7,-3 3,1-7,1 3,2 0,-2 2,3-2,2-2,0-2,2 0,-5 5,-1 3,-2 2,0-3,0-2,2-3,2-1,1 2,2-1,0-3,0 0,0 0,-1 3,-4 2,-1 3,-2 2,-1-4,1-1,0-7,2 1,0 0,1 1,3-3,1 1,1 0,-1 2,-3 4,0 1,-6 6,5-2,-4 1,3-4,-2-1,-2 4,7-5,5-3,3-2,3-2,-8 7,-2 2,-3 2,1 3,-1 2,1-10,-3 7,2-9,-1 6,-1 1,0 1,2-3,-2 5,4-3,-2 5,0-2,0-3,-2-1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58:54.6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56,'36'-13,"-7"2,-26 9,8-3,8 4,-5-3,6 4,-7 0,-1 0,9 0,-8 0,4 0,-2 0,-1 0,4 0,-3 0,-1 0,3 0,-2 0,1 0,0 0,-1 0,0 0,1 0,-1-9,-2 7,3-7,-2 9,2 0,1 0,-3 0,3 0,-3 0,2 0,-1 0,1 0,0 0,-2 0,2 3,0-2,-3 2,5 3,-5-4,3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3:45.77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60,'55'0,"-9"0,-31 0,7 0,-3 0,7 0,-7 0,3 0,4 0,6 0,4 0,5 0,3-2,-4-1,8 0,-23 1,15 2,-31 0,17 0,-8-2,0 0,14 0,-14 1,12 0,-8-1,0-1,0 0,-1 0,5 0,-8 0,5 0,-4 1,0 0,18 2,-5 0,10 0,-4 0,5 0,-10-4,4-1,-17 0,-3 1,4 4,1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0.65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0 735,'29'-25,"-5"4,-20 18,6-3,4-16,-2 10,1-14,-7 18,5-7,5-8,3-2,3-4,-1 1,-4 5,-1 1,-3 5,-3 4,-1 2,2 0,0 0,3-5,4-4,3-4,10-8,5-2,4-3,1-1,-5 2,-1 3,-7 7,-6 7,-6 5,-6 6,3 0,1 5,3 0,0 3,-3 0,2 0,-1 0,0-2,0 0,0-3,-3-6,-1-2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2.22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1 474,'55'-16,"-2"1,-24 3,-1 3,-1 0,-4-1,1 2,-4-1,-5 0,-3 3,0-6,-1-10,5-4,1-9,6 0,6-2,2-3,1 1,-3 7,-4 6,-6 5,-4 4,-5 5,2 2,0 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4.60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1 482,'20'-37,"0"7,-9 23,-1 2,5-4,-4-8,8-2,-5-7,-1 7,0 0,0-1,1 0,1-2,-2 2,-1 3,-2 4,-2 3,0-3,4 3,-3-5,7 2,0-3,2-1,0 4,-2 2,-3 2,-1 0,3 1,-5-1,0-4,-3-2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42.60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1337,'0'-42,"0"8,0 26,0-5,8-13,3 0,7-9,-2 14,-2 0,-1 1,1-2,1 1,-1 0,-2 5,-2 3,-1 2,2-2,-2 1,3-3,-3 2,2 0,1-1,2-1,3-2,3 0,0-3,0-1,-4 3,-1 1,-1 2,-5 6,6-4,-7 5,2-6,-1-5,-2-2,2-2,1 2,-1 3,0 2,-2 2,1 2,1-3,-1 3,2-4,0 3,2-2,2-1,-1 0,2 1,0 0,0 2,2-2,0 0,-4 6,2-4,-5 6,5-2,-1 3,-1-3,1 0,-4-1,8-6,-4 4,6-4,-1 2,1-1,1-2,3-1,-1 1,0 1,-2 1,-3 1,-2 1,-3 3,1 2,-2 0,2-5,-3 2,1-6,-3 5,2 0,1 2,-1 1,2-2,-2 1,1 1,4 4,1 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45.984"/>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1384,'55'-14,"-6"-2,-24-3,1-3,2-4,2-5,1-3,1-3,-1 0,-1 0,-3 4,-2 1,-3 3,3-1,-11 11,2-1,-10 11,1-1,10-9,-3 2,5-6,-3 1,-1 4,0-1,0 1,-3 4,-2 3,1 2,0-3,1-1,1-4,1 1,1 1,3-1,2-3,1-1,-1 0,-1 1,-2 2,-2 2,-3 1,0 1,-1 4,1-1,0 1,2-9,-2 4,4-5,0 3,2 0,0-3,-3 2,-1 1,0 1,0 1,2-1,-5 2,1 2,-1-1,0 1,0 1,1-2,1 1,1-1,2-1,0 2,1-2,3 2,-2 0,1 0,0 2,-3 1,-1 0,-1 1,-1-1,6 3,-8-1,6 1,-5-3,2 0,1-1,-2 3,4-5,-4 4,3-5,-4 5,3-2,-1 1,-1 0,1 0,-3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5:47.342"/>
    </inkml:context>
    <inkml:brush xml:id="br0">
      <inkml:brushProperty name="width" value="0.3" units="cm"/>
      <inkml:brushProperty name="height" value="0.6" units="cm"/>
      <inkml:brushProperty name="color" value="#FFA7C0"/>
      <inkml:brushProperty name="tip" value="rectangle"/>
      <inkml:brushProperty name="rasterOp" value="maskPen"/>
    </inkml:brush>
  </inkml:definitions>
  <inkml:trace contextRef="#ctx0" brushRef="#br0">0 893,'43'-28,"-5"4,-23 12,2 1,0 0,1 0,1 2,-4-3,1 1,-3 1,1 0,-3 2,2-1,-2-1,-2-2,4-9,-3 0,8-9,-2 2,3-4,0 1,0 0,-1 2,-4 3,-2 3,-1 1,-1 4,-2 1,1 5,1 0,-2 1,9 4,-4-10,5 7,-2-11,1 3,5-1,2 0,1 0,-1 1,-3 2,-1 2,-1 2,-3 1,-3 3,2 0,-2 4,2 0,0-4,-2 3,0-9,-2 3,0 0,0-2,-3 3,3-1,2-2,-5 4,2-2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4:54.84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1,'62'13,"-7"0,-32-5,3 0,1-1,2-2,2-2,0-1,1-1,-1-1,0 0,-1 0,-2 0,0 0,-2 0,-1 0,5 0,-13 0,7 0,-5 0,-1 0,8 0,-7 0,1 0,3 0,1 0,1 0,-1 0,-1 0,-2 0,-1 0,1 0,-3 0,4 0,2 0,-2 0,7 0,-4 0,2 0,-3-1,-4-1,3-1,-3 1,0 1,5 1,-5 0,6 0,0 0,10 0,-13 0,8 0,-15 0,2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5:04.327"/>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1,'71'0,"-7"0,-30 0,0 0,-1 0,1 0,-1 0,3 0,1 0,-1 0,-3 0,-5 0,-3 0,-2 0,-8 0,11 0,-9 0,7 0,-2 0,-1 0,2 0,-1 0,2 0,-1 0,-2 0,3 0,-5 0,1 0,6 0,0 0,9 0,-1 0,1 0,0 0,-2 0,0 0,-5 0,-7 0,0 0,-3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5:09.41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0,'59'0,"-7"0,-24 0,0 0,1 0,2 0,1 0,3 2,4 2,1 1,-1 2,1-2,0-2,-3 1,-3-1,-4-1,-5 0,-5-1,4 2,-8-2,7 6,-3-5,-2 4,3-1,-2-2,2 0,0-3,0 0,-2 2,5 0,-6 0,3-1,2-1,-2 4,0-3,1 2,-3-3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0:11.2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1,'39'0,"-6"0,-25 0,2 0,10 0,-5 0,5 0,-4 0,-4 0,13 0,-9 0,7 0,-6 0,-1 0,-1 0,1 0,0 0,2 0,-1 0,2 0,-1 0,1 0,2 0,0 0,0 0,-4 0,-4 0,3 0,-2 3,6-3,0 4,-2-4,0 0,-2 0,4 0,-6 0,3 0,-2 0,-1 0,4 0,2 0,-8 0,7 0,-6 0,1 0,3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9:00.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0,'686'0,"-674"0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2:51:17.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1,'716'0,"-703"0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2:51:21.8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1,'6'0,"1"1,0 0,-1 0,8 3,17 2,30-2,-37-4,40 7,-20 1,0-2,72 0,-21 1,0 1,-46-8,48-1,-74-5,-13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7:01.5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1,'293'0,"-284"1,-1-1,1 2,-1-1,0 1,16 6,15 4,-17-9,0-1,0-1,34-3,-6 1,46 1,-81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7:05.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44,'61'1,"69"-2,-86-7,-29 5,27-2,37 6,31-2,-104 0,1 0,-1-1,-1 1,1-1,9-5,16-4,-20 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2:53:18.2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0,'0'3,"0"-1,0 0,0 0,0 1,1-1,-1 0,1 0,-1 1,1-1,0 0,0 0,0 0,0 0,1 0,2 3,-1-2,0 0,0-1,0 0,1 1,-1-1,1 0,0-1,5 3,2-1,0 1,1-1,-1-1,1 0,15 0,62-3,-33-1,178 2,-219-1,-1 0,17-4,-15 2,25-2,9 6,-36 0,-1 0,1-1,0-1,-1 0,1-1,-1 0,17-5,-15 2,1 1,-1 0,1 2,0-1,0 2,0 0,19 3,-22-2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2:53:20.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0 141,'439'0,"-427"0,0-2,0 1,0-2,0 1,16-7,9-9,-32 14,1 1,1 0,-1 0,0 1,1-1,-1 1,1 1,8-2,23 2,9 0,-43 0,0 0,0 0,1 0,-1 0,0-1,-1 1,1-1,0 0,3-3,21-13,44-23,-64 37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3:22.290"/>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21,'36'0,"-5"0,-26 0,8 0,5 0,-4 0,6-7,-10 3,4-4,4 6,-5 2,3 0,0 0,-2 3,7-1,-8 3,5-2,-3-2,-1 0,4-1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3:28.59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45,'37'0,"-6"0,-25 0,6-1,8-4,-4 2,6-4,-12 4,4 1,2-3,1 1,-2 0,0-1,0 2,0 1,3 11,-7-4,3 8,0-10,0-1,2-2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12.5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8,'40'0,"-5"0,-23 0,1 0,7 0,-5 0,5 0,-6 0,-1 0,5 0,-2 0,1 0,2 0,-6 0,5 0,-2 0,-2 0,4 0,-5 0,2 0,5 0,-7 0,7 0,-5 0,-1 0,4 0,-4 0,2 0,0 0,-1 0,1 0,1 0,-3 0,6 0,-9 0,7 0,-4 0,0 0,6 0,-5 0,2 0,0 0,-4 0,3 0,1 0,-1 0,1 0,-2 0,0 0,0 0,0 0,0 0,3 0,-3 0,1 0,1 0,-3 0,3 1,-1 1,-3 0,4-1,2-1,-2 0,-1 0,-1 0,-2 0,4 0,3 0,-8-2,5 0,-1 0,-4 1,7 0,-7-1,4 0,3 0,-8 2,8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16.05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8,'45'0,"-1"0,-15 0,4 0,-4 0,-1-1,-8-1,-3 0,-5 0,4 1,-1 1,2 0,1 0,-3 0,0 0,1 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21.9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8,'40'0,"-4"0,-23 0,2 0,3 0,1 0,0 0,1 0,-3 0,0 0,-2 0,4 0,-5 0,5 0,-1-3,-1 2,3-2,0 3,-7 0,10 0,-13 0,9 0,-2 0,-1 0,3 0,-6 0,1 3,1 0,2 1,0-1,0-3,-1 0,9 0,-12 0,12 0,-17 0,9 0,0 0,-2 0,7 0,-3 0,2 0,0 1,-1 2,2-1,-7-1,2 0,-3-1,0 3,6-3,-5 3,1-3,3 0,0 0,1 0,1 0,-6 0,1 0,-1 0,-1 0,3 0,0 0,2 0,1 0,1 0,-2 0,-2 0,-3 0,3 0,-4 0,8 0,-6 0,4 0,-2 0,-2 0,2 0,-2 0,4 0,-2 0,2 0,1 0,3 0,1 0,0 0,-2 0,0 0,-10 0,7 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29.464"/>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37,'45'0,"-7"0,-23 0,-3 0,9 0,-10 0,8 0,-2-3,-5 2,13-4,-16 3,10 0,-4 0,-2 2,8 0,-9 0,6 0,-3-1,0-1,2 0,-3 0,4 2,-4 0,2 0,-1 0,1 0,0 0,-1 0,1 0,-1-3,1 2,0-2,-2 3,4 0,-2-3,-1 2,2-2,-4 3,4 0,-1 0,-3 0,4 0,0 0,-4 0,7 0,-8 0,5 0,1 0,-5 0,9 0,-10 0,6 0,-2 0,-3 0,6 0,-6 0,4 0,-2 0,3 0,-5 0,4 0,-1 0,-1 1,3 1,-4 0,2 2,-2-3,2 2,-1-3,2 0,-1 0,3 3,-5-2,2 2,0-3,-1 0,4 0,-4 0,0 0,1 0,-2 3,3-2,-6 11,1-1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are going to introduce our data. We use these three datasets that we thought it’s important for our prediction. In this project,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we want to see if our model can predict the winner among the candidates,</a:t>
            </a:r>
            <a:r>
              <a:rPr lang="en-US" dirty="0">
                <a:effectLst/>
              </a:rPr>
              <a:t> and this ‘player award shares’ gives us the information about the award and winner data. There are different kinds of awards in NBA, however, we only focused on the defensive player of the year in this project. The advanced data gives us the statistic of each player which we are going to use all of them as our predictors. For Team abbreviation, we use this it for getting playoff data which we also used as our predictor. After merging these data, we split the data into test and training data by season. </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Since the result of the 2023 award is the latest result, we use them as our test data and use all the previous season as training data which starts from 1983 to 2022.</a:t>
            </a:r>
          </a:p>
          <a:p>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2</a:t>
            </a:fld>
            <a:endParaRPr lang="en-US"/>
          </a:p>
        </p:txBody>
      </p:sp>
    </p:spTree>
    <p:extLst>
      <p:ext uri="{BB962C8B-B14F-4D97-AF65-F5344CB8AC3E}">
        <p14:creationId xmlns:p14="http://schemas.microsoft.com/office/powerpoint/2010/main" val="357382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models that we used to predict the winner of the defensive player of the year. We tried to use different models here, from simple models to more complicated model to compare them. I am going to share the results of the first four models. And William is going to continue sharing the results from linear regression model.</a:t>
            </a:r>
          </a:p>
        </p:txBody>
      </p:sp>
      <p:sp>
        <p:nvSpPr>
          <p:cNvPr id="4" name="Slide Number Placeholder 3"/>
          <p:cNvSpPr>
            <a:spLocks noGrp="1"/>
          </p:cNvSpPr>
          <p:nvPr>
            <p:ph type="sldNum" sz="quarter" idx="5"/>
          </p:nvPr>
        </p:nvSpPr>
        <p:spPr/>
        <p:txBody>
          <a:bodyPr/>
          <a:lstStyle/>
          <a:p>
            <a:fld id="{05C1D8F7-2BDD-4C56-98AF-2E212EF349F3}" type="slidenum">
              <a:rPr lang="en-US" smtClean="0"/>
              <a:t>3</a:t>
            </a:fld>
            <a:endParaRPr lang="en-US"/>
          </a:p>
        </p:txBody>
      </p:sp>
    </p:spTree>
    <p:extLst>
      <p:ext uri="{BB962C8B-B14F-4D97-AF65-F5344CB8AC3E}">
        <p14:creationId xmlns:p14="http://schemas.microsoft.com/office/powerpoint/2010/main" val="345146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coefficients of predictors from Ridge regression model. Since it is hard to read all the numeric values, the coefficients are also plotted on the right side. In this plot, we can see some of the predictors are visibly correlated with predicting the winner than other predictors.  </a:t>
            </a:r>
          </a:p>
        </p:txBody>
      </p:sp>
      <p:sp>
        <p:nvSpPr>
          <p:cNvPr id="4" name="Slide Number Placeholder 3"/>
          <p:cNvSpPr>
            <a:spLocks noGrp="1"/>
          </p:cNvSpPr>
          <p:nvPr>
            <p:ph type="sldNum" sz="quarter" idx="5"/>
          </p:nvPr>
        </p:nvSpPr>
        <p:spPr/>
        <p:txBody>
          <a:bodyPr/>
          <a:lstStyle/>
          <a:p>
            <a:fld id="{05C1D8F7-2BDD-4C56-98AF-2E212EF349F3}" type="slidenum">
              <a:rPr lang="en-US" smtClean="0"/>
              <a:t>4</a:t>
            </a:fld>
            <a:endParaRPr lang="en-US"/>
          </a:p>
        </p:txBody>
      </p:sp>
    </p:spTree>
    <p:extLst>
      <p:ext uri="{BB962C8B-B14F-4D97-AF65-F5344CB8AC3E}">
        <p14:creationId xmlns:p14="http://schemas.microsoft.com/office/powerpoint/2010/main" val="328711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This is the confusion matrix and it is showing that the model predicts 11 players correctly but 1 player wrong, which we get our accuracy pretty high, however, what this actually means is that the model is predicting none of the player will be the winner. So, on the right side, </a:t>
            </a:r>
            <a:r>
              <a:rPr lang="en-US" sz="1800" dirty="0" err="1">
                <a:effectLst/>
                <a:latin typeface="Calibri" panose="020F0502020204030204" pitchFamily="34" charset="0"/>
                <a:ea typeface="Malgun Gothic" panose="020B0503020000020004" pitchFamily="34" charset="-127"/>
                <a:cs typeface="Times New Roman" panose="02020603050405020304" pitchFamily="18" charset="0"/>
              </a:rPr>
              <a:t>dpoy</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winner is showing the actual 2023 results, which among 12 candidates, we should have 1 winner. However, we can see that the ridge regression model predicted all player as False.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5</a:t>
            </a:fld>
            <a:endParaRPr lang="en-US"/>
          </a:p>
        </p:txBody>
      </p:sp>
    </p:spTree>
    <p:extLst>
      <p:ext uri="{BB962C8B-B14F-4D97-AF65-F5344CB8AC3E}">
        <p14:creationId xmlns:p14="http://schemas.microsoft.com/office/powerpoint/2010/main" val="377955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these are the coefficients of the predictors from LASSO regression model. Same as before, the coefficients are plotted on the right side. Here, we can see some of the predictors are eliminated by the model, however, the predictors that are highly correlated to the outcome variable are similar to the ridge regression model except for ws_48.</a:t>
            </a:r>
          </a:p>
        </p:txBody>
      </p:sp>
      <p:sp>
        <p:nvSpPr>
          <p:cNvPr id="4" name="Slide Number Placeholder 3"/>
          <p:cNvSpPr>
            <a:spLocks noGrp="1"/>
          </p:cNvSpPr>
          <p:nvPr>
            <p:ph type="sldNum" sz="quarter" idx="5"/>
          </p:nvPr>
        </p:nvSpPr>
        <p:spPr/>
        <p:txBody>
          <a:bodyPr/>
          <a:lstStyle/>
          <a:p>
            <a:fld id="{05C1D8F7-2BDD-4C56-98AF-2E212EF349F3}" type="slidenum">
              <a:rPr lang="en-US" smtClean="0"/>
              <a:t>6</a:t>
            </a:fld>
            <a:endParaRPr lang="en-US"/>
          </a:p>
        </p:txBody>
      </p:sp>
    </p:spTree>
    <p:extLst>
      <p:ext uri="{BB962C8B-B14F-4D97-AF65-F5344CB8AC3E}">
        <p14:creationId xmlns:p14="http://schemas.microsoft.com/office/powerpoint/2010/main" val="244588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This is the confusion matrix for Lasso, however, it is same as the ridge regression model. It is predicting all the players as not getting award. So there should be one winner but this model is predicting none of them as winner.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7</a:t>
            </a:fld>
            <a:endParaRPr lang="en-US"/>
          </a:p>
        </p:txBody>
      </p:sp>
    </p:spTree>
    <p:extLst>
      <p:ext uri="{BB962C8B-B14F-4D97-AF65-F5344CB8AC3E}">
        <p14:creationId xmlns:p14="http://schemas.microsoft.com/office/powerpoint/2010/main" val="239932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Next is random forest, and this is the roc curve which does not look like other roc curves, but since our prediction is in True or False value, not numeric, it makes sense here. For the confusion matrix, this is literally same with ridge and lasso as predicting all the player as a non-winner.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8</a:t>
            </a:fld>
            <a:endParaRPr lang="en-US"/>
          </a:p>
        </p:txBody>
      </p:sp>
    </p:spTree>
    <p:extLst>
      <p:ext uri="{BB962C8B-B14F-4D97-AF65-F5344CB8AC3E}">
        <p14:creationId xmlns:p14="http://schemas.microsoft.com/office/powerpoint/2010/main" val="267244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Last model that I am going to introduce is decision tree. This plot is showing the important features that are used for classifying observations. Here, the variables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dws</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and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dbpm</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and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ast_percent</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are used as the most important variables when training. Same as all the before models, it is not predicting the winner correctly, however, still, we can also say that all these models are predicting players those didn’t get awards correct.</a:t>
            </a:r>
          </a:p>
        </p:txBody>
      </p:sp>
      <p:sp>
        <p:nvSpPr>
          <p:cNvPr id="4" name="Slide Number Placeholder 3"/>
          <p:cNvSpPr>
            <a:spLocks noGrp="1"/>
          </p:cNvSpPr>
          <p:nvPr>
            <p:ph type="sldNum" sz="quarter" idx="5"/>
          </p:nvPr>
        </p:nvSpPr>
        <p:spPr/>
        <p:txBody>
          <a:bodyPr/>
          <a:lstStyle/>
          <a:p>
            <a:fld id="{05C1D8F7-2BDD-4C56-98AF-2E212EF349F3}" type="slidenum">
              <a:rPr lang="en-US" smtClean="0"/>
              <a:t>9</a:t>
            </a:fld>
            <a:endParaRPr lang="en-US"/>
          </a:p>
        </p:txBody>
      </p:sp>
    </p:spTree>
    <p:extLst>
      <p:ext uri="{BB962C8B-B14F-4D97-AF65-F5344CB8AC3E}">
        <p14:creationId xmlns:p14="http://schemas.microsoft.com/office/powerpoint/2010/main" val="49739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8C46-1EAB-76DE-3373-A7C84A5A2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1373BD-9ED5-262D-334F-011376930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844EC-14E7-AE7F-DBA9-BA7B0F7C7465}"/>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5" name="Footer Placeholder 4">
            <a:extLst>
              <a:ext uri="{FF2B5EF4-FFF2-40B4-BE49-F238E27FC236}">
                <a16:creationId xmlns:a16="http://schemas.microsoft.com/office/drawing/2014/main" id="{E93CD574-4D05-7BB6-7FE7-0A68AF642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D3F0C-7F36-F764-0CEE-44C01B78E8AD}"/>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84799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7841-3C59-F94C-E30C-B280251F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69239-E008-4F4A-22D4-8948FE773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A9D29-E6C9-63DA-EE9B-A81C44C8C2B0}"/>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53ABCC80-546E-9495-DB55-5890001507B7}"/>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D545F586-8942-85C8-3739-C9C675E1E737}"/>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29248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E60D-B1A5-27E2-9E4B-1DD98C43B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4D439-D6DD-2E0C-CF7B-FFFC82226D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4AEE6-165B-D935-86ED-1EE6704576D5}"/>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FA9F0880-1D12-64DF-C469-2CA9D6A2A48A}"/>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9B1CE794-92E6-CF76-A631-A16C4F6C4B8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53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8F41-A9CD-BC81-E6F4-5A36A124B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E8647-2044-E494-7E5E-3124B8599D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3E85C7-6F08-5145-4335-F7F965E013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5BFDDA-0921-6F85-1235-A06F506E2A13}"/>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6" name="Footer Placeholder 5">
            <a:extLst>
              <a:ext uri="{FF2B5EF4-FFF2-40B4-BE49-F238E27FC236}">
                <a16:creationId xmlns:a16="http://schemas.microsoft.com/office/drawing/2014/main" id="{4B3D25F1-6EF1-4320-C9CD-7FD2F155BBDE}"/>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68515184-3135-95B3-AC96-096A93048BAF}"/>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9893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E820-4678-370D-72F2-AFCE119922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AC84D-9DA2-EA99-8BE2-44F9A0A983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FAB60-DEF6-205A-4E56-4D4CAA594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4ECE09-C226-0E80-B41D-E0988F359D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17D947-9E47-7E1E-2144-B567BF8354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54205-5856-4092-0F52-63896864FA01}"/>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8" name="Footer Placeholder 7">
            <a:extLst>
              <a:ext uri="{FF2B5EF4-FFF2-40B4-BE49-F238E27FC236}">
                <a16:creationId xmlns:a16="http://schemas.microsoft.com/office/drawing/2014/main" id="{E9891656-849C-9FC4-0636-DC2030844A96}"/>
              </a:ext>
            </a:extLst>
          </p:cNvPr>
          <p:cNvSpPr>
            <a:spLocks noGrp="1"/>
          </p:cNvSpPr>
          <p:nvPr>
            <p:ph type="ftr" sz="quarter" idx="11"/>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634AA251-4621-289D-E57A-AC7639D686E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927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4899-6061-B5BC-1265-5B7F43CBB2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2EC4EF-D4D5-A29B-30FC-95333B1402F0}"/>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4" name="Footer Placeholder 3">
            <a:extLst>
              <a:ext uri="{FF2B5EF4-FFF2-40B4-BE49-F238E27FC236}">
                <a16:creationId xmlns:a16="http://schemas.microsoft.com/office/drawing/2014/main" id="{98153760-1AF8-928D-072D-9566B69EA979}"/>
              </a:ext>
            </a:extLst>
          </p:cNvPr>
          <p:cNvSpPr>
            <a:spLocks noGrp="1"/>
          </p:cNvSpPr>
          <p:nvPr>
            <p:ph type="ftr" sz="quarter" idx="11"/>
          </p:nvPr>
        </p:nvSpPr>
        <p:spPr/>
        <p:txBody>
          <a:bodyPr/>
          <a:lstStyle/>
          <a:p>
            <a:r>
              <a:rPr lang="en-US"/>
              <a:t>Add a footer</a:t>
            </a:r>
            <a:endParaRPr lang="en-US" dirty="0"/>
          </a:p>
        </p:txBody>
      </p:sp>
      <p:sp>
        <p:nvSpPr>
          <p:cNvPr id="5" name="Slide Number Placeholder 4">
            <a:extLst>
              <a:ext uri="{FF2B5EF4-FFF2-40B4-BE49-F238E27FC236}">
                <a16:creationId xmlns:a16="http://schemas.microsoft.com/office/drawing/2014/main" id="{DC508F6C-DC78-C882-3FEA-387283DFEBC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5969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B719C-8BD9-230F-74C8-ED66D595BCF1}"/>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3" name="Footer Placeholder 2">
            <a:extLst>
              <a:ext uri="{FF2B5EF4-FFF2-40B4-BE49-F238E27FC236}">
                <a16:creationId xmlns:a16="http://schemas.microsoft.com/office/drawing/2014/main" id="{895D226F-1100-2818-0599-C76CB730EB85}"/>
              </a:ext>
            </a:extLst>
          </p:cNvPr>
          <p:cNvSpPr>
            <a:spLocks noGrp="1"/>
          </p:cNvSpPr>
          <p:nvPr>
            <p:ph type="ftr" sz="quarter" idx="11"/>
          </p:nvPr>
        </p:nvSpPr>
        <p:spPr/>
        <p:txBody>
          <a:bodyPr/>
          <a:lstStyle/>
          <a:p>
            <a:r>
              <a:rPr lang="en-US"/>
              <a:t>Add a footer</a:t>
            </a:r>
            <a:endParaRPr lang="en-US" dirty="0"/>
          </a:p>
        </p:txBody>
      </p:sp>
      <p:sp>
        <p:nvSpPr>
          <p:cNvPr id="4" name="Slide Number Placeholder 3">
            <a:extLst>
              <a:ext uri="{FF2B5EF4-FFF2-40B4-BE49-F238E27FC236}">
                <a16:creationId xmlns:a16="http://schemas.microsoft.com/office/drawing/2014/main" id="{08404E7B-9A10-DD93-005B-EFF00626827E}"/>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220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1239-FB23-513A-FDE9-5C8D38A44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2CAB37-96BD-AE28-C996-E4AA4F01E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92452-A823-20CA-8A33-49FBC2CB1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FE579-0B13-E4E8-93B3-71729496C9E2}"/>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6" name="Footer Placeholder 5">
            <a:extLst>
              <a:ext uri="{FF2B5EF4-FFF2-40B4-BE49-F238E27FC236}">
                <a16:creationId xmlns:a16="http://schemas.microsoft.com/office/drawing/2014/main" id="{18D05E6A-5DB9-E1DF-323C-4FA5FB6CB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4F21D-16E4-F69C-B8C0-A3A54B401542}"/>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202342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E99D-DEB1-AF60-F475-29247B98B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8BF3B2-8904-E7F1-3426-AB2D1FF91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966E05-CC6D-F126-32F4-04FA04820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716AC-14D1-4BCD-D9D9-8ED88515CBDD}"/>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6" name="Footer Placeholder 5">
            <a:extLst>
              <a:ext uri="{FF2B5EF4-FFF2-40B4-BE49-F238E27FC236}">
                <a16:creationId xmlns:a16="http://schemas.microsoft.com/office/drawing/2014/main" id="{89029303-0AA6-9980-4425-F9923C839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6601E-B090-0D9C-4363-FC3FF2472FC4}"/>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159654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4B64-8D9C-741E-CC9F-E6390F1271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0E0D7-B770-A1FB-C5B1-0C0282226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BFAB3-4990-A10C-2D76-77FB3997BC8C}"/>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36142D40-7BD5-CD8F-1F83-DADF73FAF14D}"/>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FC9B7042-70BB-5CDF-B69B-48441393C6DF}"/>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2932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ABDA0-E63D-0F68-7CAB-9255AB3ED3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94BCF-9D61-76D3-8F65-30EA9D9D80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8BFBD-8195-BB3F-5F48-2A9EA9A22277}"/>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8D15BA7C-8DFF-7221-6089-11025AD40DCA}"/>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8B9D259D-C72A-587C-DD0A-775229D86678}"/>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53287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12/7/23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12/7/23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12/7/23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12/7/23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12/7/23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2A96D-0CD2-4C7E-5EE1-E2D0BA5FAC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6D0881-F9AE-69A5-EB34-31C2C075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E4625-4C95-C728-9C18-B01704322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EC29-B8C5-4C7A-B6DA-418494D5CB21}" type="datetimeFigureOut">
              <a:rPr lang="en-US" smtClean="0"/>
              <a:pPr/>
              <a:t>12/7/23</a:t>
            </a:fld>
            <a:endParaRPr lang="en-US"/>
          </a:p>
        </p:txBody>
      </p:sp>
      <p:sp>
        <p:nvSpPr>
          <p:cNvPr id="5" name="Footer Placeholder 4">
            <a:extLst>
              <a:ext uri="{FF2B5EF4-FFF2-40B4-BE49-F238E27FC236}">
                <a16:creationId xmlns:a16="http://schemas.microsoft.com/office/drawing/2014/main" id="{8A5836D9-4D6E-1A2D-FC1F-C861285D3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C04AEAE9-EC8C-5857-268E-2C0CDD1E4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252253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customXml" Target="../ink/ink30.xml"/></Relationships>
</file>

<file path=ppt/slides/_rels/slide1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53.png"/><Relationship Id="rId7" Type="http://schemas.openxmlformats.org/officeDocument/2006/relationships/customXml" Target="../ink/ink32.xml"/><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450.png"/><Relationship Id="rId5" Type="http://schemas.openxmlformats.org/officeDocument/2006/relationships/customXml" Target="../ink/ink31.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00.png"/><Relationship Id="rId3" Type="http://schemas.openxmlformats.org/officeDocument/2006/relationships/customXml" Target="../ink/ink33.xml"/><Relationship Id="rId7" Type="http://schemas.openxmlformats.org/officeDocument/2006/relationships/customXml" Target="../ink/ink34.xml"/><Relationship Id="rId12" Type="http://schemas.openxmlformats.org/officeDocument/2006/relationships/customXml" Target="../ink/ink36.xml"/><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10.png"/><Relationship Id="rId11" Type="http://schemas.openxmlformats.org/officeDocument/2006/relationships/image" Target="../media/image490.png"/><Relationship Id="rId10" Type="http://schemas.openxmlformats.org/officeDocument/2006/relationships/customXml" Target="../ink/ink35.xml"/><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3.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2.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customXml" Target="../ink/ink3.xml"/><Relationship Id="rId24"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7.xml"/><Relationship Id="rId4" Type="http://schemas.openxmlformats.org/officeDocument/2006/relationships/image" Target="../media/image4.png"/><Relationship Id="rId9" Type="http://schemas.openxmlformats.org/officeDocument/2006/relationships/customXml" Target="../ink/ink2.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1.xml"/><Relationship Id="rId30"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7.xml"/><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customXml" Target="../ink/ink14.xml"/><Relationship Id="rId12" Type="http://schemas.openxmlformats.org/officeDocument/2006/relationships/image" Target="../media/image24.png"/><Relationship Id="rId17" Type="http://schemas.openxmlformats.org/officeDocument/2006/relationships/customXml" Target="../ink/ink19.xml"/><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5.xml"/><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customXml" Target="../ink/ink20.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25.xml"/><Relationship Id="rId3" Type="http://schemas.openxmlformats.org/officeDocument/2006/relationships/image" Target="../media/image31.png"/><Relationship Id="rId7" Type="http://schemas.openxmlformats.org/officeDocument/2006/relationships/customXml" Target="../ink/ink22.xml"/><Relationship Id="rId12"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23.xml"/><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customXml" Target="../ink/ink2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2.png"/><Relationship Id="rId7" Type="http://schemas.openxmlformats.org/officeDocument/2006/relationships/customXml" Target="../ink/ink28.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7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customXml" Target="../ink/ink29.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NBA Award Prediction</a:t>
            </a:r>
          </a:p>
        </p:txBody>
      </p:sp>
      <p:sp>
        <p:nvSpPr>
          <p:cNvPr id="3" name="Subtitle 2"/>
          <p:cNvSpPr>
            <a:spLocks noGrp="1"/>
          </p:cNvSpPr>
          <p:nvPr>
            <p:ph type="subTitle" idx="1"/>
          </p:nvPr>
        </p:nvSpPr>
        <p:spPr/>
        <p:txBody>
          <a:bodyPr/>
          <a:lstStyle/>
          <a:p>
            <a:r>
              <a:rPr lang="en-US" dirty="0"/>
              <a:t>Group 8 - William Mayes, Hannah Kim</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Linear </a:t>
            </a:r>
            <a:r>
              <a:rPr lang="en-US" dirty="0">
                <a:latin typeface="Impact" panose="020B0806030902050204" pitchFamily="34" charset="0"/>
              </a:rPr>
              <a:t>R</a:t>
            </a:r>
            <a:r>
              <a:rPr lang="en-US" kern="1200" dirty="0">
                <a:latin typeface="Impact" panose="020B0806030902050204" pitchFamily="34" charset="0"/>
              </a:rPr>
              <a:t>egres</a:t>
            </a:r>
            <a:r>
              <a:rPr lang="en-US" dirty="0">
                <a:latin typeface="Impact" panose="020B0806030902050204" pitchFamily="34" charset="0"/>
              </a:rPr>
              <a:t>sion</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240491"/>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362240" y="3080236"/>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15" name="Picture 14" descr="A graph with different colored bars&#10;&#10;Description automatically generated">
            <a:extLst>
              <a:ext uri="{FF2B5EF4-FFF2-40B4-BE49-F238E27FC236}">
                <a16:creationId xmlns:a16="http://schemas.microsoft.com/office/drawing/2014/main" id="{66C7FE5C-236C-68C4-2C03-D0E8C5AB2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585976"/>
            <a:ext cx="6959182" cy="3686047"/>
          </a:xfrm>
          <a:prstGeom prst="rect">
            <a:avLst/>
          </a:prstGeom>
        </p:spPr>
      </p:pic>
      <p:sp>
        <p:nvSpPr>
          <p:cNvPr id="16" name="TextBox 15">
            <a:extLst>
              <a:ext uri="{FF2B5EF4-FFF2-40B4-BE49-F238E27FC236}">
                <a16:creationId xmlns:a16="http://schemas.microsoft.com/office/drawing/2014/main" id="{F446CEE7-6EE0-8066-6338-91A8983E77B9}"/>
              </a:ext>
            </a:extLst>
          </p:cNvPr>
          <p:cNvSpPr txBox="1"/>
          <p:nvPr/>
        </p:nvSpPr>
        <p:spPr>
          <a:xfrm>
            <a:off x="7772400" y="1708443"/>
            <a:ext cx="2330253" cy="1200329"/>
          </a:xfrm>
          <a:prstGeom prst="rect">
            <a:avLst/>
          </a:prstGeom>
          <a:noFill/>
        </p:spPr>
        <p:txBody>
          <a:bodyPr wrap="none" rtlCol="0">
            <a:spAutoFit/>
          </a:bodyPr>
          <a:lstStyle/>
          <a:p>
            <a:r>
              <a:rPr lang="en-US" dirty="0"/>
              <a:t>Predicted  FALSE  TRUE</a:t>
            </a:r>
          </a:p>
          <a:p>
            <a:r>
              <a:rPr lang="en-US" dirty="0"/>
              <a:t>        FALSE    11         1</a:t>
            </a:r>
          </a:p>
          <a:p>
            <a:r>
              <a:rPr lang="en-US" dirty="0"/>
              <a:t>         TRUE      1         0</a:t>
            </a:r>
          </a:p>
          <a:p>
            <a:r>
              <a:rPr lang="en-US" dirty="0"/>
              <a:t>[1] 0.8461538</a:t>
            </a:r>
          </a:p>
        </p:txBody>
      </p:sp>
      <p:pic>
        <p:nvPicPr>
          <p:cNvPr id="4" name="Picture 3" descr="A screenshot of a computer&#10;&#10;Description automatically generated">
            <a:extLst>
              <a:ext uri="{FF2B5EF4-FFF2-40B4-BE49-F238E27FC236}">
                <a16:creationId xmlns:a16="http://schemas.microsoft.com/office/drawing/2014/main" id="{0AFC8055-934E-865B-48FF-936BE55B1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782" y="3623703"/>
            <a:ext cx="4600160" cy="1609344"/>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4373B3C-3926-13AA-7E4F-3FC44AADCF64}"/>
                  </a:ext>
                </a:extLst>
              </p14:cNvPr>
              <p14:cNvContentPartPr/>
              <p14:nvPr/>
            </p14:nvContentPartPr>
            <p14:xfrm>
              <a:off x="7710135" y="4631605"/>
              <a:ext cx="252000" cy="360"/>
            </p14:xfrm>
          </p:contentPart>
        </mc:Choice>
        <mc:Fallback>
          <p:pic>
            <p:nvPicPr>
              <p:cNvPr id="5" name="Ink 4">
                <a:extLst>
                  <a:ext uri="{FF2B5EF4-FFF2-40B4-BE49-F238E27FC236}">
                    <a16:creationId xmlns:a16="http://schemas.microsoft.com/office/drawing/2014/main" id="{B4373B3C-3926-13AA-7E4F-3FC44AADCF64}"/>
                  </a:ext>
                </a:extLst>
              </p:cNvPr>
              <p:cNvPicPr/>
              <p:nvPr/>
            </p:nvPicPr>
            <p:blipFill>
              <a:blip r:embed="rId5"/>
              <a:stretch>
                <a:fillRect/>
              </a:stretch>
            </p:blipFill>
            <p:spPr>
              <a:xfrm>
                <a:off x="7656058" y="4523605"/>
                <a:ext cx="359794" cy="216000"/>
              </a:xfrm>
              <a:prstGeom prst="rect">
                <a:avLst/>
              </a:prstGeom>
            </p:spPr>
          </p:pic>
        </mc:Fallback>
      </mc:AlternateContent>
    </p:spTree>
    <p:extLst>
      <p:ext uri="{BB962C8B-B14F-4D97-AF65-F5344CB8AC3E}">
        <p14:creationId xmlns:p14="http://schemas.microsoft.com/office/powerpoint/2010/main" val="28415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Logistic Regression</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942665"/>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6" name="Picture 5" descr="A black text with red text&#10;&#10;Description automatically generated">
            <a:extLst>
              <a:ext uri="{FF2B5EF4-FFF2-40B4-BE49-F238E27FC236}">
                <a16:creationId xmlns:a16="http://schemas.microsoft.com/office/drawing/2014/main" id="{8FF4E8D6-DB40-31AB-4C17-EE2F7F38B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24660"/>
            <a:ext cx="4206165" cy="1104903"/>
          </a:xfrm>
          <a:prstGeom prst="rect">
            <a:avLst/>
          </a:prstGeom>
        </p:spPr>
      </p:pic>
      <p:pic>
        <p:nvPicPr>
          <p:cNvPr id="16" name="Picture 15" descr="A graph with a bar graph&#10;&#10;Description automatically generated">
            <a:extLst>
              <a:ext uri="{FF2B5EF4-FFF2-40B4-BE49-F238E27FC236}">
                <a16:creationId xmlns:a16="http://schemas.microsoft.com/office/drawing/2014/main" id="{548BF49F-5F3F-D0D3-1ECF-5A389CE2E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5" y="2555456"/>
            <a:ext cx="7336265" cy="3895557"/>
          </a:xfrm>
          <a:prstGeom prst="rect">
            <a:avLst/>
          </a:prstGeom>
        </p:spPr>
      </p:pic>
      <p:sp>
        <p:nvSpPr>
          <p:cNvPr id="19" name="TextBox 18">
            <a:extLst>
              <a:ext uri="{FF2B5EF4-FFF2-40B4-BE49-F238E27FC236}">
                <a16:creationId xmlns:a16="http://schemas.microsoft.com/office/drawing/2014/main" id="{DE89ABAB-9F62-C4E4-7519-D846B016F826}"/>
              </a:ext>
            </a:extLst>
          </p:cNvPr>
          <p:cNvSpPr txBox="1"/>
          <p:nvPr/>
        </p:nvSpPr>
        <p:spPr>
          <a:xfrm>
            <a:off x="7543800" y="3355201"/>
            <a:ext cx="660758" cy="276999"/>
          </a:xfrm>
          <a:prstGeom prst="rect">
            <a:avLst/>
          </a:prstGeom>
          <a:noFill/>
        </p:spPr>
        <p:txBody>
          <a:bodyPr wrap="none" rtlCol="0">
            <a:spAutoFit/>
          </a:bodyPr>
          <a:lstStyle/>
          <a:p>
            <a:r>
              <a:rPr lang="en-US" sz="1200" b="1" dirty="0"/>
              <a:t>Winner</a:t>
            </a:r>
          </a:p>
        </p:txBody>
      </p:sp>
      <p:sp>
        <p:nvSpPr>
          <p:cNvPr id="20" name="TextBox 19">
            <a:extLst>
              <a:ext uri="{FF2B5EF4-FFF2-40B4-BE49-F238E27FC236}">
                <a16:creationId xmlns:a16="http://schemas.microsoft.com/office/drawing/2014/main" id="{026CEAF1-E9B7-6B8A-1959-8CA013DBC3CF}"/>
              </a:ext>
            </a:extLst>
          </p:cNvPr>
          <p:cNvSpPr txBox="1"/>
          <p:nvPr/>
        </p:nvSpPr>
        <p:spPr>
          <a:xfrm>
            <a:off x="10640173" y="3355201"/>
            <a:ext cx="815223" cy="276999"/>
          </a:xfrm>
          <a:prstGeom prst="rect">
            <a:avLst/>
          </a:prstGeom>
          <a:noFill/>
        </p:spPr>
        <p:txBody>
          <a:bodyPr wrap="none" rtlCol="0">
            <a:spAutoFit/>
          </a:bodyPr>
          <a:lstStyle/>
          <a:p>
            <a:r>
              <a:rPr lang="en-US" sz="1200" b="1" dirty="0" err="1"/>
              <a:t>DpoyPred</a:t>
            </a:r>
            <a:endParaRPr lang="en-US" sz="1200" b="1" dirty="0"/>
          </a:p>
        </p:txBody>
      </p:sp>
      <p:sp>
        <p:nvSpPr>
          <p:cNvPr id="4" name="TextBox 3">
            <a:extLst>
              <a:ext uri="{FF2B5EF4-FFF2-40B4-BE49-F238E27FC236}">
                <a16:creationId xmlns:a16="http://schemas.microsoft.com/office/drawing/2014/main" id="{21131436-FE23-8D35-D6BD-EC0D8ACE74F2}"/>
              </a:ext>
            </a:extLst>
          </p:cNvPr>
          <p:cNvSpPr txBox="1"/>
          <p:nvPr/>
        </p:nvSpPr>
        <p:spPr>
          <a:xfrm>
            <a:off x="8209813" y="1595735"/>
            <a:ext cx="2330253" cy="1200329"/>
          </a:xfrm>
          <a:prstGeom prst="rect">
            <a:avLst/>
          </a:prstGeom>
          <a:noFill/>
        </p:spPr>
        <p:txBody>
          <a:bodyPr wrap="none" rtlCol="0">
            <a:spAutoFit/>
          </a:bodyPr>
          <a:lstStyle/>
          <a:p>
            <a:r>
              <a:rPr lang="en-US" dirty="0"/>
              <a:t>Predicted  FALSE  TRUE</a:t>
            </a:r>
          </a:p>
          <a:p>
            <a:r>
              <a:rPr lang="en-US" dirty="0"/>
              <a:t>        FALSE    11         1</a:t>
            </a:r>
          </a:p>
          <a:p>
            <a:r>
              <a:rPr lang="en-US" dirty="0"/>
              <a:t>         TRUE      0         1</a:t>
            </a:r>
          </a:p>
          <a:p>
            <a:r>
              <a:rPr lang="en-US" dirty="0"/>
              <a:t>[1] 0.9230769</a:t>
            </a:r>
          </a:p>
        </p:txBody>
      </p:sp>
      <p:pic>
        <p:nvPicPr>
          <p:cNvPr id="7" name="Picture 6" descr="A screenshot of a sports list&#10;&#10;Description automatically generated">
            <a:extLst>
              <a:ext uri="{FF2B5EF4-FFF2-40B4-BE49-F238E27FC236}">
                <a16:creationId xmlns:a16="http://schemas.microsoft.com/office/drawing/2014/main" id="{2AFF1118-0F90-D5EB-BF47-071ED9DE8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242" y="3675404"/>
            <a:ext cx="3776744" cy="2250368"/>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18FA484E-0EEC-D0F1-6154-04B2381F1FA6}"/>
                  </a:ext>
                </a:extLst>
              </p14:cNvPr>
              <p14:cNvContentPartPr/>
              <p14:nvPr/>
            </p14:nvContentPartPr>
            <p14:xfrm>
              <a:off x="7730160" y="5785506"/>
              <a:ext cx="262800" cy="360"/>
            </p14:xfrm>
          </p:contentPart>
        </mc:Choice>
        <mc:Fallback xmlns="">
          <p:pic>
            <p:nvPicPr>
              <p:cNvPr id="8" name="Ink 7">
                <a:extLst>
                  <a:ext uri="{FF2B5EF4-FFF2-40B4-BE49-F238E27FC236}">
                    <a16:creationId xmlns:a16="http://schemas.microsoft.com/office/drawing/2014/main" id="{18FA484E-0EEC-D0F1-6154-04B2381F1FA6}"/>
                  </a:ext>
                </a:extLst>
              </p:cNvPr>
              <p:cNvPicPr/>
              <p:nvPr/>
            </p:nvPicPr>
            <p:blipFill>
              <a:blip r:embed="rId6"/>
              <a:stretch>
                <a:fillRect/>
              </a:stretch>
            </p:blipFill>
            <p:spPr>
              <a:xfrm>
                <a:off x="7676160" y="5677866"/>
                <a:ext cx="370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926CDCD-A10E-C874-1C52-8BAF75EC86A9}"/>
                  </a:ext>
                </a:extLst>
              </p14:cNvPr>
              <p14:cNvContentPartPr/>
              <p14:nvPr/>
            </p14:nvContentPartPr>
            <p14:xfrm>
              <a:off x="10988160" y="5785506"/>
              <a:ext cx="285840" cy="21960"/>
            </p14:xfrm>
          </p:contentPart>
        </mc:Choice>
        <mc:Fallback xmlns="">
          <p:pic>
            <p:nvPicPr>
              <p:cNvPr id="9" name="Ink 8">
                <a:extLst>
                  <a:ext uri="{FF2B5EF4-FFF2-40B4-BE49-F238E27FC236}">
                    <a16:creationId xmlns:a16="http://schemas.microsoft.com/office/drawing/2014/main" id="{4926CDCD-A10E-C874-1C52-8BAF75EC86A9}"/>
                  </a:ext>
                </a:extLst>
              </p:cNvPr>
              <p:cNvPicPr/>
              <p:nvPr/>
            </p:nvPicPr>
            <p:blipFill>
              <a:blip r:embed="rId8"/>
              <a:stretch>
                <a:fillRect/>
              </a:stretch>
            </p:blipFill>
            <p:spPr>
              <a:xfrm>
                <a:off x="10934520" y="5677866"/>
                <a:ext cx="393480" cy="237600"/>
              </a:xfrm>
              <a:prstGeom prst="rect">
                <a:avLst/>
              </a:prstGeom>
            </p:spPr>
          </p:pic>
        </mc:Fallback>
      </mc:AlternateContent>
    </p:spTree>
    <p:extLst>
      <p:ext uri="{BB962C8B-B14F-4D97-AF65-F5344CB8AC3E}">
        <p14:creationId xmlns:p14="http://schemas.microsoft.com/office/powerpoint/2010/main" val="11536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Support Vector Machine</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763353"/>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5" name="Picture 4" descr="A graph of different colored rectangles&#10;&#10;Description automatically generated">
            <a:extLst>
              <a:ext uri="{FF2B5EF4-FFF2-40B4-BE49-F238E27FC236}">
                <a16:creationId xmlns:a16="http://schemas.microsoft.com/office/drawing/2014/main" id="{020638A0-53A9-749F-2EDB-7D1869BF4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697310"/>
            <a:ext cx="7108744" cy="4246290"/>
          </a:xfrm>
          <a:prstGeom prst="rect">
            <a:avLst/>
          </a:prstGeom>
        </p:spPr>
      </p:pic>
      <p:sp>
        <p:nvSpPr>
          <p:cNvPr id="9" name="TextBox 8">
            <a:extLst>
              <a:ext uri="{FF2B5EF4-FFF2-40B4-BE49-F238E27FC236}">
                <a16:creationId xmlns:a16="http://schemas.microsoft.com/office/drawing/2014/main" id="{4150572B-9990-8B3D-137D-71F3D2E9A1DB}"/>
              </a:ext>
            </a:extLst>
          </p:cNvPr>
          <p:cNvSpPr txBox="1"/>
          <p:nvPr/>
        </p:nvSpPr>
        <p:spPr>
          <a:xfrm>
            <a:off x="8435376" y="3153178"/>
            <a:ext cx="1531830" cy="307777"/>
          </a:xfrm>
          <a:prstGeom prst="rect">
            <a:avLst/>
          </a:prstGeom>
          <a:noFill/>
        </p:spPr>
        <p:txBody>
          <a:bodyPr wrap="none" rtlCol="0">
            <a:spAutoFit/>
          </a:bodyPr>
          <a:lstStyle/>
          <a:p>
            <a:r>
              <a:rPr lang="en-US" sz="1400" b="1" dirty="0"/>
              <a:t>Actual    Predicted</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F83F2E68-9258-9BCF-CB43-C9CAE2C03E0F}"/>
                  </a:ext>
                </a:extLst>
              </p14:cNvPr>
              <p14:cNvContentPartPr/>
              <p14:nvPr/>
            </p14:nvContentPartPr>
            <p14:xfrm>
              <a:off x="8702520" y="4209066"/>
              <a:ext cx="245520" cy="11880"/>
            </p14:xfrm>
          </p:contentPart>
        </mc:Choice>
        <mc:Fallback xmlns="">
          <p:pic>
            <p:nvPicPr>
              <p:cNvPr id="10" name="Ink 9">
                <a:extLst>
                  <a:ext uri="{FF2B5EF4-FFF2-40B4-BE49-F238E27FC236}">
                    <a16:creationId xmlns:a16="http://schemas.microsoft.com/office/drawing/2014/main" id="{F83F2E68-9258-9BCF-CB43-C9CAE2C03E0F}"/>
                  </a:ext>
                </a:extLst>
              </p:cNvPr>
              <p:cNvPicPr/>
              <p:nvPr/>
            </p:nvPicPr>
            <p:blipFill>
              <a:blip r:embed="rId6"/>
              <a:stretch>
                <a:fillRect/>
              </a:stretch>
            </p:blipFill>
            <p:spPr>
              <a:xfrm>
                <a:off x="8648520" y="4101426"/>
                <a:ext cx="353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DF132A-24B5-059F-9266-B62D0BAAA48A}"/>
                  </a:ext>
                </a:extLst>
              </p14:cNvPr>
              <p14:cNvContentPartPr/>
              <p14:nvPr/>
            </p14:nvContentPartPr>
            <p14:xfrm>
              <a:off x="9091320" y="4193586"/>
              <a:ext cx="204840" cy="16560"/>
            </p14:xfrm>
          </p:contentPart>
        </mc:Choice>
        <mc:Fallback xmlns="">
          <p:pic>
            <p:nvPicPr>
              <p:cNvPr id="11" name="Ink 10">
                <a:extLst>
                  <a:ext uri="{FF2B5EF4-FFF2-40B4-BE49-F238E27FC236}">
                    <a16:creationId xmlns:a16="http://schemas.microsoft.com/office/drawing/2014/main" id="{27DF132A-24B5-059F-9266-B62D0BAAA48A}"/>
                  </a:ext>
                </a:extLst>
              </p:cNvPr>
              <p:cNvPicPr/>
              <p:nvPr/>
            </p:nvPicPr>
            <p:blipFill>
              <a:blip r:embed="rId8"/>
              <a:stretch>
                <a:fillRect/>
              </a:stretch>
            </p:blipFill>
            <p:spPr>
              <a:xfrm>
                <a:off x="9037680" y="4085946"/>
                <a:ext cx="312480" cy="232200"/>
              </a:xfrm>
              <a:prstGeom prst="rect">
                <a:avLst/>
              </a:prstGeom>
            </p:spPr>
          </p:pic>
        </mc:Fallback>
      </mc:AlternateContent>
      <p:pic>
        <p:nvPicPr>
          <p:cNvPr id="7" name="Picture 6" descr="A white background with black text&#10;&#10;Description automatically generated">
            <a:extLst>
              <a:ext uri="{FF2B5EF4-FFF2-40B4-BE49-F238E27FC236}">
                <a16:creationId xmlns:a16="http://schemas.microsoft.com/office/drawing/2014/main" id="{B30FA878-41F3-4027-65B3-AD1E77F401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1960" y="3481448"/>
            <a:ext cx="3278662" cy="2631629"/>
          </a:xfrm>
          <a:prstGeom prst="rect">
            <a:avLst/>
          </a:prstGeom>
        </p:spPr>
      </p:pic>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F37885E-DDD3-8B3C-0535-39172CD3F20F}"/>
                  </a:ext>
                </a:extLst>
              </p14:cNvPr>
              <p14:cNvContentPartPr/>
              <p14:nvPr/>
            </p14:nvContentPartPr>
            <p14:xfrm>
              <a:off x="8649600" y="4655826"/>
              <a:ext cx="346680" cy="27720"/>
            </p14:xfrm>
          </p:contentPart>
        </mc:Choice>
        <mc:Fallback xmlns="">
          <p:pic>
            <p:nvPicPr>
              <p:cNvPr id="8" name="Ink 7">
                <a:extLst>
                  <a:ext uri="{FF2B5EF4-FFF2-40B4-BE49-F238E27FC236}">
                    <a16:creationId xmlns:a16="http://schemas.microsoft.com/office/drawing/2014/main" id="{4F37885E-DDD3-8B3C-0535-39172CD3F20F}"/>
                  </a:ext>
                </a:extLst>
              </p:cNvPr>
              <p:cNvPicPr/>
              <p:nvPr/>
            </p:nvPicPr>
            <p:blipFill>
              <a:blip r:embed="rId11"/>
              <a:stretch>
                <a:fillRect/>
              </a:stretch>
            </p:blipFill>
            <p:spPr>
              <a:xfrm>
                <a:off x="8595960" y="4547826"/>
                <a:ext cx="454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42324886-D8D7-8390-8A7A-030F9CC9ABF1}"/>
                  </a:ext>
                </a:extLst>
              </p14:cNvPr>
              <p14:cNvContentPartPr/>
              <p14:nvPr/>
            </p14:nvContentPartPr>
            <p14:xfrm>
              <a:off x="9196440" y="4647186"/>
              <a:ext cx="311760" cy="51120"/>
            </p14:xfrm>
          </p:contentPart>
        </mc:Choice>
        <mc:Fallback xmlns="">
          <p:pic>
            <p:nvPicPr>
              <p:cNvPr id="14" name="Ink 13">
                <a:extLst>
                  <a:ext uri="{FF2B5EF4-FFF2-40B4-BE49-F238E27FC236}">
                    <a16:creationId xmlns:a16="http://schemas.microsoft.com/office/drawing/2014/main" id="{42324886-D8D7-8390-8A7A-030F9CC9ABF1}"/>
                  </a:ext>
                </a:extLst>
              </p:cNvPr>
              <p:cNvPicPr/>
              <p:nvPr/>
            </p:nvPicPr>
            <p:blipFill>
              <a:blip r:embed="rId13"/>
              <a:stretch>
                <a:fillRect/>
              </a:stretch>
            </p:blipFill>
            <p:spPr>
              <a:xfrm>
                <a:off x="9142440" y="4539186"/>
                <a:ext cx="419400" cy="266760"/>
              </a:xfrm>
              <a:prstGeom prst="rect">
                <a:avLst/>
              </a:prstGeom>
            </p:spPr>
          </p:pic>
        </mc:Fallback>
      </mc:AlternateContent>
      <p:sp>
        <p:nvSpPr>
          <p:cNvPr id="15" name="TextBox 14">
            <a:extLst>
              <a:ext uri="{FF2B5EF4-FFF2-40B4-BE49-F238E27FC236}">
                <a16:creationId xmlns:a16="http://schemas.microsoft.com/office/drawing/2014/main" id="{54CCD347-14EC-CF95-DF84-7C947E8D3E4F}"/>
              </a:ext>
            </a:extLst>
          </p:cNvPr>
          <p:cNvSpPr txBox="1"/>
          <p:nvPr/>
        </p:nvSpPr>
        <p:spPr>
          <a:xfrm>
            <a:off x="7943152" y="1576000"/>
            <a:ext cx="2818336" cy="1200329"/>
          </a:xfrm>
          <a:prstGeom prst="rect">
            <a:avLst/>
          </a:prstGeom>
          <a:noFill/>
        </p:spPr>
        <p:txBody>
          <a:bodyPr wrap="none" rtlCol="0">
            <a:spAutoFit/>
          </a:bodyPr>
          <a:lstStyle/>
          <a:p>
            <a:r>
              <a:rPr lang="en-US" dirty="0" err="1"/>
              <a:t>PredDPOYSVM</a:t>
            </a:r>
            <a:r>
              <a:rPr lang="en-US" dirty="0"/>
              <a:t>  FALSE  TRUE</a:t>
            </a:r>
          </a:p>
          <a:p>
            <a:r>
              <a:rPr lang="en-US" dirty="0"/>
              <a:t>        FALSE    11         0</a:t>
            </a:r>
          </a:p>
          <a:p>
            <a:r>
              <a:rPr lang="en-US" dirty="0"/>
              <a:t>         TRUE      0         1</a:t>
            </a:r>
          </a:p>
          <a:p>
            <a:r>
              <a:rPr lang="en-US" dirty="0"/>
              <a:t>[1] 1.00</a:t>
            </a:r>
          </a:p>
        </p:txBody>
      </p:sp>
    </p:spTree>
    <p:extLst>
      <p:ext uri="{BB962C8B-B14F-4D97-AF65-F5344CB8AC3E}">
        <p14:creationId xmlns:p14="http://schemas.microsoft.com/office/powerpoint/2010/main" val="14808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FFB3-34B9-8992-997D-830D97A39B88}"/>
              </a:ext>
            </a:extLst>
          </p:cNvPr>
          <p:cNvSpPr>
            <a:spLocks noGrp="1"/>
          </p:cNvSpPr>
          <p:nvPr>
            <p:ph type="title"/>
          </p:nvPr>
        </p:nvSpPr>
        <p:spPr>
          <a:xfrm>
            <a:off x="838200" y="365125"/>
            <a:ext cx="10515600" cy="1158875"/>
          </a:xfrm>
        </p:spPr>
        <p:txBody>
          <a:bodyPr>
            <a:normAutofit/>
          </a:bodyPr>
          <a:lstStyle/>
          <a:p>
            <a:pPr algn="ctr"/>
            <a:r>
              <a:rPr lang="en-US" sz="4000" dirty="0">
                <a:latin typeface="Impact" panose="020B0806030902050204" pitchFamily="34" charset="0"/>
              </a:rPr>
              <a:t>Conclusion</a:t>
            </a:r>
          </a:p>
        </p:txBody>
      </p:sp>
      <p:pic>
        <p:nvPicPr>
          <p:cNvPr id="10" name="Graphic 9" descr="Basketball Hoop with solid fill">
            <a:extLst>
              <a:ext uri="{FF2B5EF4-FFF2-40B4-BE49-F238E27FC236}">
                <a16:creationId xmlns:a16="http://schemas.microsoft.com/office/drawing/2014/main" id="{2B4E8DB2-D4FD-DDC8-1B72-5B2D4E743D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0" y="487362"/>
            <a:ext cx="914400" cy="914400"/>
          </a:xfrm>
          <a:prstGeom prst="rect">
            <a:avLst/>
          </a:prstGeom>
        </p:spPr>
      </p:pic>
      <p:pic>
        <p:nvPicPr>
          <p:cNvPr id="11" name="Graphic 10" descr="Basketball Hoop with solid fill">
            <a:extLst>
              <a:ext uri="{FF2B5EF4-FFF2-40B4-BE49-F238E27FC236}">
                <a16:creationId xmlns:a16="http://schemas.microsoft.com/office/drawing/2014/main" id="{63624A9A-0E0C-A236-575D-5FDA12BA8E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7602" y="487362"/>
            <a:ext cx="914400" cy="914400"/>
          </a:xfrm>
          <a:prstGeom prst="rect">
            <a:avLst/>
          </a:prstGeom>
        </p:spPr>
      </p:pic>
      <p:sp>
        <p:nvSpPr>
          <p:cNvPr id="12" name="TextBox 11">
            <a:extLst>
              <a:ext uri="{FF2B5EF4-FFF2-40B4-BE49-F238E27FC236}">
                <a16:creationId xmlns:a16="http://schemas.microsoft.com/office/drawing/2014/main" id="{0219F65D-92B7-F2DF-8F52-83F97A2DA020}"/>
              </a:ext>
            </a:extLst>
          </p:cNvPr>
          <p:cNvSpPr txBox="1"/>
          <p:nvPr/>
        </p:nvSpPr>
        <p:spPr>
          <a:xfrm>
            <a:off x="1143000" y="1676400"/>
            <a:ext cx="10210800" cy="2400657"/>
          </a:xfrm>
          <a:prstGeom prst="rect">
            <a:avLst/>
          </a:prstGeom>
          <a:noFill/>
        </p:spPr>
        <p:txBody>
          <a:bodyPr wrap="square" rtlCol="0">
            <a:spAutoFit/>
          </a:bodyPr>
          <a:lstStyle/>
          <a:p>
            <a:pPr marL="285750" indent="-285750">
              <a:lnSpc>
                <a:spcPct val="150000"/>
              </a:lnSpc>
              <a:buFont typeface="Wingdings" pitchFamily="2" charset="2"/>
              <a:buChar char="§"/>
            </a:pPr>
            <a:r>
              <a:rPr lang="en-US" sz="2400" b="1" dirty="0"/>
              <a:t>Best model</a:t>
            </a:r>
          </a:p>
          <a:p>
            <a:pPr marL="285750" indent="-285750">
              <a:lnSpc>
                <a:spcPct val="150000"/>
              </a:lnSpc>
              <a:buFont typeface="Wingdings" pitchFamily="2" charset="2"/>
              <a:buChar char="§"/>
            </a:pPr>
            <a:r>
              <a:rPr lang="en-US" sz="2400" b="1" dirty="0"/>
              <a:t>Important predictors</a:t>
            </a:r>
          </a:p>
          <a:p>
            <a:pPr marL="285750" indent="-285750">
              <a:lnSpc>
                <a:spcPct val="150000"/>
              </a:lnSpc>
              <a:buFont typeface="Wingdings" pitchFamily="2" charset="2"/>
              <a:buChar char="§"/>
            </a:pPr>
            <a:r>
              <a:rPr lang="en-US" sz="2400" b="1" dirty="0"/>
              <a:t>Final thoughts</a:t>
            </a:r>
          </a:p>
          <a:p>
            <a:pPr marL="285750" indent="-285750">
              <a:buFont typeface="Wingdings" pitchFamily="2" charset="2"/>
              <a:buChar char="§"/>
            </a:pPr>
            <a:endParaRPr lang="en-US" sz="2400" dirty="0"/>
          </a:p>
          <a:p>
            <a:pPr marL="285750" indent="-285750">
              <a:buFont typeface="Wingdings" pitchFamily="2" charset="2"/>
              <a:buChar char="§"/>
            </a:pPr>
            <a:endParaRPr lang="en-US" dirty="0"/>
          </a:p>
        </p:txBody>
      </p:sp>
    </p:spTree>
    <p:extLst>
      <p:ext uri="{BB962C8B-B14F-4D97-AF65-F5344CB8AC3E}">
        <p14:creationId xmlns:p14="http://schemas.microsoft.com/office/powerpoint/2010/main" val="54879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EB63-C434-E23B-4460-FE21BE984F8A}"/>
              </a:ext>
            </a:extLst>
          </p:cNvPr>
          <p:cNvSpPr>
            <a:spLocks noGrp="1"/>
          </p:cNvSpPr>
          <p:nvPr>
            <p:ph type="title"/>
          </p:nvPr>
        </p:nvSpPr>
        <p:spPr>
          <a:xfrm>
            <a:off x="838199" y="199708"/>
            <a:ext cx="10515600" cy="1082675"/>
          </a:xfrm>
        </p:spPr>
        <p:txBody>
          <a:bodyPr>
            <a:normAutofit/>
          </a:bodyPr>
          <a:lstStyle/>
          <a:p>
            <a:pPr algn="ctr"/>
            <a:r>
              <a:rPr lang="en-US" sz="4000" dirty="0">
                <a:latin typeface="Impact" panose="020B0806030902050204" pitchFamily="34" charset="0"/>
              </a:rPr>
              <a:t>Dataset</a:t>
            </a:r>
          </a:p>
        </p:txBody>
      </p:sp>
      <p:sp>
        <p:nvSpPr>
          <p:cNvPr id="3" name="Content Placeholder 2">
            <a:extLst>
              <a:ext uri="{FF2B5EF4-FFF2-40B4-BE49-F238E27FC236}">
                <a16:creationId xmlns:a16="http://schemas.microsoft.com/office/drawing/2014/main" id="{ACE5081F-903D-1370-6669-31A4ABF532F8}"/>
              </a:ext>
            </a:extLst>
          </p:cNvPr>
          <p:cNvSpPr>
            <a:spLocks noGrp="1"/>
          </p:cNvSpPr>
          <p:nvPr>
            <p:ph idx="1"/>
          </p:nvPr>
        </p:nvSpPr>
        <p:spPr>
          <a:xfrm>
            <a:off x="380999" y="1023766"/>
            <a:ext cx="11430000" cy="5181600"/>
          </a:xfrm>
        </p:spPr>
        <p:txBody>
          <a:bodyPr>
            <a:normAutofit/>
          </a:bodyPr>
          <a:lstStyle/>
          <a:p>
            <a:pPr marL="0" indent="0">
              <a:buNone/>
            </a:pPr>
            <a:r>
              <a:rPr lang="en-US" sz="2400" b="1" dirty="0">
                <a:solidFill>
                  <a:schemeClr val="accent1">
                    <a:lumMod val="50000"/>
                  </a:schemeClr>
                </a:solidFill>
              </a:rPr>
              <a:t>CSV files</a:t>
            </a:r>
          </a:p>
          <a:p>
            <a:pPr marL="342900" indent="-342900">
              <a:buFont typeface="Wingdings" pitchFamily="2" charset="2"/>
              <a:buChar char="§"/>
            </a:pPr>
            <a:r>
              <a:rPr lang="en-US" sz="2000" b="1" dirty="0">
                <a:solidFill>
                  <a:schemeClr val="accent1">
                    <a:lumMod val="50000"/>
                  </a:schemeClr>
                </a:solidFill>
              </a:rPr>
              <a:t>Player Award Shares </a:t>
            </a:r>
            <a:r>
              <a:rPr lang="en-US" sz="2000" dirty="0">
                <a:solidFill>
                  <a:schemeClr val="accent1">
                    <a:lumMod val="50000"/>
                  </a:schemeClr>
                </a:solidFill>
              </a:rPr>
              <a:t>- </a:t>
            </a:r>
            <a:r>
              <a:rPr lang="en-US" sz="1800" dirty="0">
                <a:highlight>
                  <a:srgbClr val="FFFF00"/>
                </a:highlight>
              </a:rPr>
              <a:t>Defensive Player of the year (DPOY)</a:t>
            </a:r>
            <a:r>
              <a:rPr lang="en-US" sz="1800" dirty="0"/>
              <a:t>, Most Improved Player, Most valuable player, Rookie of the year, Sixth Man of the Year </a:t>
            </a:r>
          </a:p>
          <a:p>
            <a:pPr marL="742950" lvl="1" indent="-285750"/>
            <a:endParaRPr lang="en-US" sz="2000" dirty="0"/>
          </a:p>
          <a:p>
            <a:pPr marL="457200" lvl="1" indent="0">
              <a:buNone/>
            </a:pPr>
            <a:endParaRPr lang="en-US" sz="2000" dirty="0"/>
          </a:p>
          <a:p>
            <a:pPr marL="342900" indent="-342900">
              <a:buFont typeface="Wingdings" pitchFamily="2" charset="2"/>
              <a:buChar char="§"/>
            </a:pPr>
            <a:r>
              <a:rPr lang="en-US" sz="2000" b="1" dirty="0">
                <a:solidFill>
                  <a:schemeClr val="accent1">
                    <a:lumMod val="50000"/>
                  </a:schemeClr>
                </a:solidFill>
              </a:rPr>
              <a:t>Advanced</a:t>
            </a:r>
            <a:r>
              <a:rPr lang="en-US" sz="2000" dirty="0"/>
              <a:t> – </a:t>
            </a:r>
            <a:r>
              <a:rPr lang="en-US" sz="1800" dirty="0"/>
              <a:t>Stats of each player</a:t>
            </a:r>
          </a:p>
          <a:p>
            <a:pPr marL="342900" indent="-342900">
              <a:buFont typeface="Wingdings" pitchFamily="2" charset="2"/>
              <a:buChar char="§"/>
            </a:pPr>
            <a:endParaRPr lang="en-US" sz="2000" dirty="0"/>
          </a:p>
          <a:p>
            <a:pPr marL="0" indent="0">
              <a:buNone/>
            </a:pPr>
            <a:endParaRPr lang="en-US" sz="2000" dirty="0"/>
          </a:p>
          <a:p>
            <a:pPr marL="342900" indent="-342900">
              <a:lnSpc>
                <a:spcPct val="100000"/>
              </a:lnSpc>
              <a:buFont typeface="Wingdings" pitchFamily="2" charset="2"/>
              <a:buChar char="§"/>
            </a:pPr>
            <a:endParaRPr lang="en-US" sz="2000" dirty="0"/>
          </a:p>
          <a:p>
            <a:pPr marL="342900" indent="-342900">
              <a:lnSpc>
                <a:spcPct val="100000"/>
              </a:lnSpc>
              <a:buFont typeface="Wingdings" pitchFamily="2" charset="2"/>
              <a:buChar char="§"/>
            </a:pPr>
            <a:endParaRPr lang="en-US" sz="2000" dirty="0"/>
          </a:p>
          <a:p>
            <a:pPr marL="342900" indent="-342900">
              <a:lnSpc>
                <a:spcPct val="100000"/>
              </a:lnSpc>
              <a:buFont typeface="Wingdings" pitchFamily="2" charset="2"/>
              <a:buChar char="§"/>
            </a:pPr>
            <a:r>
              <a:rPr lang="en-US" sz="2000" b="1" dirty="0">
                <a:solidFill>
                  <a:schemeClr val="accent1">
                    <a:lumMod val="50000"/>
                  </a:schemeClr>
                </a:solidFill>
              </a:rPr>
              <a:t>Team Abbrev </a:t>
            </a:r>
            <a:r>
              <a:rPr lang="en-US" sz="2000" dirty="0"/>
              <a:t>- </a:t>
            </a:r>
            <a:r>
              <a:rPr lang="en-US" sz="1800" dirty="0"/>
              <a:t>Playoff</a:t>
            </a:r>
          </a:p>
          <a:p>
            <a:pPr marL="0" indent="0">
              <a:buNone/>
            </a:pPr>
            <a:endParaRPr lang="en-US" dirty="0"/>
          </a:p>
        </p:txBody>
      </p:sp>
      <p:pic>
        <p:nvPicPr>
          <p:cNvPr id="7" name="Picture 6">
            <a:extLst>
              <a:ext uri="{FF2B5EF4-FFF2-40B4-BE49-F238E27FC236}">
                <a16:creationId xmlns:a16="http://schemas.microsoft.com/office/drawing/2014/main" id="{0F2BA74E-A003-E9C0-BA73-BA17EEC67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46" y="2037801"/>
            <a:ext cx="11951385" cy="762000"/>
          </a:xfrm>
          <a:prstGeom prst="rect">
            <a:avLst/>
          </a:prstGeom>
        </p:spPr>
      </p:pic>
      <p:pic>
        <p:nvPicPr>
          <p:cNvPr id="9" name="Picture 8">
            <a:extLst>
              <a:ext uri="{FF2B5EF4-FFF2-40B4-BE49-F238E27FC236}">
                <a16:creationId xmlns:a16="http://schemas.microsoft.com/office/drawing/2014/main" id="{D814ABFC-D271-6B51-28AA-F210988359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544"/>
          <a:stretch/>
        </p:blipFill>
        <p:spPr>
          <a:xfrm>
            <a:off x="135546" y="3225638"/>
            <a:ext cx="11843093" cy="766934"/>
          </a:xfrm>
          <a:prstGeom prst="rect">
            <a:avLst/>
          </a:prstGeom>
        </p:spPr>
      </p:pic>
      <p:pic>
        <p:nvPicPr>
          <p:cNvPr id="11" name="Picture 10">
            <a:extLst>
              <a:ext uri="{FF2B5EF4-FFF2-40B4-BE49-F238E27FC236}">
                <a16:creationId xmlns:a16="http://schemas.microsoft.com/office/drawing/2014/main" id="{9FBACFD1-1636-9044-B85F-3A6E544E4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199" y="4042609"/>
            <a:ext cx="6499054" cy="782522"/>
          </a:xfrm>
          <a:prstGeom prst="rect">
            <a:avLst/>
          </a:prstGeom>
        </p:spPr>
      </p:pic>
      <p:pic>
        <p:nvPicPr>
          <p:cNvPr id="13" name="Picture 12">
            <a:extLst>
              <a:ext uri="{FF2B5EF4-FFF2-40B4-BE49-F238E27FC236}">
                <a16:creationId xmlns:a16="http://schemas.microsoft.com/office/drawing/2014/main" id="{3C549192-945B-A9CA-52BE-8624DFC21E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183" y="5244502"/>
            <a:ext cx="11243632" cy="782522"/>
          </a:xfrm>
          <a:prstGeom prst="rect">
            <a:avLst/>
          </a:prstGeom>
        </p:spPr>
      </p:pic>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0FC2AE71-4150-BCEB-5825-3F2BFBA08EC6}"/>
                  </a:ext>
                </a:extLst>
              </p14:cNvPr>
              <p14:cNvContentPartPr/>
              <p14:nvPr/>
            </p14:nvContentPartPr>
            <p14:xfrm>
              <a:off x="10896600" y="5410200"/>
              <a:ext cx="388080" cy="19080"/>
            </p14:xfrm>
          </p:contentPart>
        </mc:Choice>
        <mc:Fallback>
          <p:pic>
            <p:nvPicPr>
              <p:cNvPr id="27" name="Ink 26">
                <a:extLst>
                  <a:ext uri="{FF2B5EF4-FFF2-40B4-BE49-F238E27FC236}">
                    <a16:creationId xmlns:a16="http://schemas.microsoft.com/office/drawing/2014/main" id="{0FC2AE71-4150-BCEB-5825-3F2BFBA08EC6}"/>
                  </a:ext>
                </a:extLst>
              </p:cNvPr>
              <p:cNvPicPr/>
              <p:nvPr/>
            </p:nvPicPr>
            <p:blipFill>
              <a:blip r:embed="rId8"/>
              <a:stretch>
                <a:fillRect/>
              </a:stretch>
            </p:blipFill>
            <p:spPr>
              <a:xfrm>
                <a:off x="10842650" y="5302200"/>
                <a:ext cx="4956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7DB46F5-8CAC-74AA-8192-FAD50227C9BA}"/>
                  </a:ext>
                </a:extLst>
              </p14:cNvPr>
              <p14:cNvContentPartPr/>
              <p14:nvPr/>
            </p14:nvContentPartPr>
            <p14:xfrm>
              <a:off x="1383480" y="2137120"/>
              <a:ext cx="252000" cy="20520"/>
            </p14:xfrm>
          </p:contentPart>
        </mc:Choice>
        <mc:Fallback xmlns="">
          <p:pic>
            <p:nvPicPr>
              <p:cNvPr id="28" name="Ink 27">
                <a:extLst>
                  <a:ext uri="{FF2B5EF4-FFF2-40B4-BE49-F238E27FC236}">
                    <a16:creationId xmlns:a16="http://schemas.microsoft.com/office/drawing/2014/main" id="{D7DB46F5-8CAC-74AA-8192-FAD50227C9BA}"/>
                  </a:ext>
                </a:extLst>
              </p:cNvPr>
              <p:cNvPicPr/>
              <p:nvPr/>
            </p:nvPicPr>
            <p:blipFill>
              <a:blip r:embed="rId10"/>
              <a:stretch>
                <a:fillRect/>
              </a:stretch>
            </p:blipFill>
            <p:spPr>
              <a:xfrm>
                <a:off x="1329840" y="2029120"/>
                <a:ext cx="359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E747C22C-CEBE-4096-E64D-FCFF1418ACE2}"/>
                  </a:ext>
                </a:extLst>
              </p14:cNvPr>
              <p14:cNvContentPartPr/>
              <p14:nvPr/>
            </p14:nvContentPartPr>
            <p14:xfrm>
              <a:off x="9511920" y="2156200"/>
              <a:ext cx="294120" cy="2880"/>
            </p14:xfrm>
          </p:contentPart>
        </mc:Choice>
        <mc:Fallback xmlns="">
          <p:pic>
            <p:nvPicPr>
              <p:cNvPr id="29" name="Ink 28">
                <a:extLst>
                  <a:ext uri="{FF2B5EF4-FFF2-40B4-BE49-F238E27FC236}">
                    <a16:creationId xmlns:a16="http://schemas.microsoft.com/office/drawing/2014/main" id="{E747C22C-CEBE-4096-E64D-FCFF1418ACE2}"/>
                  </a:ext>
                </a:extLst>
              </p:cNvPr>
              <p:cNvPicPr/>
              <p:nvPr/>
            </p:nvPicPr>
            <p:blipFill>
              <a:blip r:embed="rId12"/>
              <a:stretch>
                <a:fillRect/>
              </a:stretch>
            </p:blipFill>
            <p:spPr>
              <a:xfrm>
                <a:off x="9458280" y="2048560"/>
                <a:ext cx="4017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F6CB35B2-DD94-94AC-A20B-02577B56701B}"/>
                  </a:ext>
                </a:extLst>
              </p14:cNvPr>
              <p14:cNvContentPartPr/>
              <p14:nvPr/>
            </p14:nvContentPartPr>
            <p14:xfrm>
              <a:off x="6275880" y="3351400"/>
              <a:ext cx="121320" cy="7920"/>
            </p14:xfrm>
          </p:contentPart>
        </mc:Choice>
        <mc:Fallback xmlns="">
          <p:pic>
            <p:nvPicPr>
              <p:cNvPr id="30" name="Ink 29">
                <a:extLst>
                  <a:ext uri="{FF2B5EF4-FFF2-40B4-BE49-F238E27FC236}">
                    <a16:creationId xmlns:a16="http://schemas.microsoft.com/office/drawing/2014/main" id="{F6CB35B2-DD94-94AC-A20B-02577B56701B}"/>
                  </a:ext>
                </a:extLst>
              </p:cNvPr>
              <p:cNvPicPr/>
              <p:nvPr/>
            </p:nvPicPr>
            <p:blipFill>
              <a:blip r:embed="rId14"/>
              <a:stretch>
                <a:fillRect/>
              </a:stretch>
            </p:blipFill>
            <p:spPr>
              <a:xfrm>
                <a:off x="6221880" y="3243400"/>
                <a:ext cx="228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D8CD8558-2E21-0259-85F7-9231ED59D521}"/>
                  </a:ext>
                </a:extLst>
              </p14:cNvPr>
              <p14:cNvContentPartPr/>
              <p14:nvPr/>
            </p14:nvContentPartPr>
            <p14:xfrm>
              <a:off x="6712200" y="3341320"/>
              <a:ext cx="125640" cy="16560"/>
            </p14:xfrm>
          </p:contentPart>
        </mc:Choice>
        <mc:Fallback xmlns="">
          <p:pic>
            <p:nvPicPr>
              <p:cNvPr id="31" name="Ink 30">
                <a:extLst>
                  <a:ext uri="{FF2B5EF4-FFF2-40B4-BE49-F238E27FC236}">
                    <a16:creationId xmlns:a16="http://schemas.microsoft.com/office/drawing/2014/main" id="{D8CD8558-2E21-0259-85F7-9231ED59D521}"/>
                  </a:ext>
                </a:extLst>
              </p:cNvPr>
              <p:cNvPicPr/>
              <p:nvPr/>
            </p:nvPicPr>
            <p:blipFill>
              <a:blip r:embed="rId16"/>
              <a:stretch>
                <a:fillRect/>
              </a:stretch>
            </p:blipFill>
            <p:spPr>
              <a:xfrm>
                <a:off x="6658200" y="3233680"/>
                <a:ext cx="233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B2370286-1C7D-33B2-E248-4860A245CAB0}"/>
                  </a:ext>
                </a:extLst>
              </p14:cNvPr>
              <p14:cNvContentPartPr/>
              <p14:nvPr/>
            </p14:nvContentPartPr>
            <p14:xfrm>
              <a:off x="7123680" y="3356080"/>
              <a:ext cx="466200" cy="5400"/>
            </p14:xfrm>
          </p:contentPart>
        </mc:Choice>
        <mc:Fallback xmlns="">
          <p:pic>
            <p:nvPicPr>
              <p:cNvPr id="32" name="Ink 31">
                <a:extLst>
                  <a:ext uri="{FF2B5EF4-FFF2-40B4-BE49-F238E27FC236}">
                    <a16:creationId xmlns:a16="http://schemas.microsoft.com/office/drawing/2014/main" id="{B2370286-1C7D-33B2-E248-4860A245CAB0}"/>
                  </a:ext>
                </a:extLst>
              </p:cNvPr>
              <p:cNvPicPr/>
              <p:nvPr/>
            </p:nvPicPr>
            <p:blipFill>
              <a:blip r:embed="rId18"/>
              <a:stretch>
                <a:fillRect/>
              </a:stretch>
            </p:blipFill>
            <p:spPr>
              <a:xfrm>
                <a:off x="7070040" y="3248080"/>
                <a:ext cx="573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5864631D-CA41-9828-CF20-8C0366702A05}"/>
                  </a:ext>
                </a:extLst>
              </p14:cNvPr>
              <p14:cNvContentPartPr/>
              <p14:nvPr/>
            </p14:nvContentPartPr>
            <p14:xfrm>
              <a:off x="8394840" y="3346720"/>
              <a:ext cx="138600" cy="2880"/>
            </p14:xfrm>
          </p:contentPart>
        </mc:Choice>
        <mc:Fallback xmlns="">
          <p:pic>
            <p:nvPicPr>
              <p:cNvPr id="33" name="Ink 32">
                <a:extLst>
                  <a:ext uri="{FF2B5EF4-FFF2-40B4-BE49-F238E27FC236}">
                    <a16:creationId xmlns:a16="http://schemas.microsoft.com/office/drawing/2014/main" id="{5864631D-CA41-9828-CF20-8C0366702A05}"/>
                  </a:ext>
                </a:extLst>
              </p:cNvPr>
              <p:cNvPicPr/>
              <p:nvPr/>
            </p:nvPicPr>
            <p:blipFill>
              <a:blip r:embed="rId20"/>
              <a:stretch>
                <a:fillRect/>
              </a:stretch>
            </p:blipFill>
            <p:spPr>
              <a:xfrm>
                <a:off x="8340840" y="3238720"/>
                <a:ext cx="246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CB20B3B4-C95A-94C9-5B50-BC4C864DDD98}"/>
                  </a:ext>
                </a:extLst>
              </p14:cNvPr>
              <p14:cNvContentPartPr/>
              <p14:nvPr/>
            </p14:nvContentPartPr>
            <p14:xfrm>
              <a:off x="9652680" y="3347440"/>
              <a:ext cx="578160" cy="10440"/>
            </p14:xfrm>
          </p:contentPart>
        </mc:Choice>
        <mc:Fallback xmlns="">
          <p:pic>
            <p:nvPicPr>
              <p:cNvPr id="34" name="Ink 33">
                <a:extLst>
                  <a:ext uri="{FF2B5EF4-FFF2-40B4-BE49-F238E27FC236}">
                    <a16:creationId xmlns:a16="http://schemas.microsoft.com/office/drawing/2014/main" id="{CB20B3B4-C95A-94C9-5B50-BC4C864DDD98}"/>
                  </a:ext>
                </a:extLst>
              </p:cNvPr>
              <p:cNvPicPr/>
              <p:nvPr/>
            </p:nvPicPr>
            <p:blipFill>
              <a:blip r:embed="rId22"/>
              <a:stretch>
                <a:fillRect/>
              </a:stretch>
            </p:blipFill>
            <p:spPr>
              <a:xfrm>
                <a:off x="9598680" y="3239800"/>
                <a:ext cx="685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787AD0F9-71DF-DFD1-EAD9-4AF55813CCAB}"/>
                  </a:ext>
                </a:extLst>
              </p14:cNvPr>
              <p14:cNvContentPartPr/>
              <p14:nvPr/>
            </p14:nvContentPartPr>
            <p14:xfrm>
              <a:off x="359640" y="4142320"/>
              <a:ext cx="494280" cy="17280"/>
            </p14:xfrm>
          </p:contentPart>
        </mc:Choice>
        <mc:Fallback xmlns="">
          <p:pic>
            <p:nvPicPr>
              <p:cNvPr id="35" name="Ink 34">
                <a:extLst>
                  <a:ext uri="{FF2B5EF4-FFF2-40B4-BE49-F238E27FC236}">
                    <a16:creationId xmlns:a16="http://schemas.microsoft.com/office/drawing/2014/main" id="{787AD0F9-71DF-DFD1-EAD9-4AF55813CCAB}"/>
                  </a:ext>
                </a:extLst>
              </p:cNvPr>
              <p:cNvPicPr/>
              <p:nvPr/>
            </p:nvPicPr>
            <p:blipFill>
              <a:blip r:embed="rId24"/>
              <a:stretch>
                <a:fillRect/>
              </a:stretch>
            </p:blipFill>
            <p:spPr>
              <a:xfrm>
                <a:off x="306000" y="4034680"/>
                <a:ext cx="601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FA576A65-D4F7-56F9-D3B8-0F27A749C043}"/>
                  </a:ext>
                </a:extLst>
              </p14:cNvPr>
              <p14:cNvContentPartPr/>
              <p14:nvPr/>
            </p14:nvContentPartPr>
            <p14:xfrm>
              <a:off x="1157400" y="4151680"/>
              <a:ext cx="515880" cy="14040"/>
            </p14:xfrm>
          </p:contentPart>
        </mc:Choice>
        <mc:Fallback xmlns="">
          <p:pic>
            <p:nvPicPr>
              <p:cNvPr id="36" name="Ink 35">
                <a:extLst>
                  <a:ext uri="{FF2B5EF4-FFF2-40B4-BE49-F238E27FC236}">
                    <a16:creationId xmlns:a16="http://schemas.microsoft.com/office/drawing/2014/main" id="{FA576A65-D4F7-56F9-D3B8-0F27A749C043}"/>
                  </a:ext>
                </a:extLst>
              </p:cNvPr>
              <p:cNvPicPr/>
              <p:nvPr/>
            </p:nvPicPr>
            <p:blipFill>
              <a:blip r:embed="rId26"/>
              <a:stretch>
                <a:fillRect/>
              </a:stretch>
            </p:blipFill>
            <p:spPr>
              <a:xfrm>
                <a:off x="1103400" y="4043680"/>
                <a:ext cx="623520" cy="229680"/>
              </a:xfrm>
              <a:prstGeom prst="rect">
                <a:avLst/>
              </a:prstGeom>
            </p:spPr>
          </p:pic>
        </mc:Fallback>
      </mc:AlternateContent>
      <p:sp>
        <p:nvSpPr>
          <p:cNvPr id="37" name="TextBox 36">
            <a:extLst>
              <a:ext uri="{FF2B5EF4-FFF2-40B4-BE49-F238E27FC236}">
                <a16:creationId xmlns:a16="http://schemas.microsoft.com/office/drawing/2014/main" id="{3CB1B521-4D24-7B3B-3D1A-BFDF62434C56}"/>
              </a:ext>
            </a:extLst>
          </p:cNvPr>
          <p:cNvSpPr txBox="1"/>
          <p:nvPr/>
        </p:nvSpPr>
        <p:spPr>
          <a:xfrm>
            <a:off x="3806766" y="4050304"/>
            <a:ext cx="381000" cy="230832"/>
          </a:xfrm>
          <a:prstGeom prst="rect">
            <a:avLst/>
          </a:prstGeom>
          <a:noFill/>
        </p:spPr>
        <p:txBody>
          <a:bodyPr wrap="square" rtlCol="0">
            <a:spAutoFit/>
          </a:bodyPr>
          <a:lstStyle/>
          <a:p>
            <a:r>
              <a:rPr lang="en-US" sz="900" dirty="0" err="1"/>
              <a:t>ws</a:t>
            </a:r>
            <a:endParaRPr lang="en-US" sz="900" dirty="0"/>
          </a:p>
        </p:txBody>
      </p:sp>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D0E1B039-3199-5D86-4E66-129F380B515F}"/>
                  </a:ext>
                </a:extLst>
              </p14:cNvPr>
              <p14:cNvContentPartPr/>
              <p14:nvPr/>
            </p14:nvContentPartPr>
            <p14:xfrm>
              <a:off x="3873600" y="4154560"/>
              <a:ext cx="146520" cy="6120"/>
            </p14:xfrm>
          </p:contentPart>
        </mc:Choice>
        <mc:Fallback xmlns="">
          <p:pic>
            <p:nvPicPr>
              <p:cNvPr id="38" name="Ink 37">
                <a:extLst>
                  <a:ext uri="{FF2B5EF4-FFF2-40B4-BE49-F238E27FC236}">
                    <a16:creationId xmlns:a16="http://schemas.microsoft.com/office/drawing/2014/main" id="{D0E1B039-3199-5D86-4E66-129F380B515F}"/>
                  </a:ext>
                </a:extLst>
              </p:cNvPr>
              <p:cNvPicPr/>
              <p:nvPr/>
            </p:nvPicPr>
            <p:blipFill>
              <a:blip r:embed="rId28"/>
              <a:stretch>
                <a:fillRect/>
              </a:stretch>
            </p:blipFill>
            <p:spPr>
              <a:xfrm>
                <a:off x="3819960" y="4046560"/>
                <a:ext cx="254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7641B2DE-3BB9-4C9F-1973-60B1468D88BD}"/>
                  </a:ext>
                </a:extLst>
              </p14:cNvPr>
              <p14:cNvContentPartPr/>
              <p14:nvPr/>
            </p14:nvContentPartPr>
            <p14:xfrm>
              <a:off x="5527080" y="4164280"/>
              <a:ext cx="210240" cy="360"/>
            </p14:xfrm>
          </p:contentPart>
        </mc:Choice>
        <mc:Fallback xmlns="">
          <p:pic>
            <p:nvPicPr>
              <p:cNvPr id="39" name="Ink 38">
                <a:extLst>
                  <a:ext uri="{FF2B5EF4-FFF2-40B4-BE49-F238E27FC236}">
                    <a16:creationId xmlns:a16="http://schemas.microsoft.com/office/drawing/2014/main" id="{7641B2DE-3BB9-4C9F-1973-60B1468D88BD}"/>
                  </a:ext>
                </a:extLst>
              </p:cNvPr>
              <p:cNvPicPr/>
              <p:nvPr/>
            </p:nvPicPr>
            <p:blipFill>
              <a:blip r:embed="rId30"/>
              <a:stretch>
                <a:fillRect/>
              </a:stretch>
            </p:blipFill>
            <p:spPr>
              <a:xfrm>
                <a:off x="5473080" y="4056280"/>
                <a:ext cx="317880" cy="216000"/>
              </a:xfrm>
              <a:prstGeom prst="rect">
                <a:avLst/>
              </a:prstGeom>
            </p:spPr>
          </p:pic>
        </mc:Fallback>
      </mc:AlternateContent>
      <p:sp>
        <p:nvSpPr>
          <p:cNvPr id="4" name="TextBox 3">
            <a:extLst>
              <a:ext uri="{FF2B5EF4-FFF2-40B4-BE49-F238E27FC236}">
                <a16:creationId xmlns:a16="http://schemas.microsoft.com/office/drawing/2014/main" id="{A43BD773-D3A8-A709-4420-C863BD2A075E}"/>
              </a:ext>
            </a:extLst>
          </p:cNvPr>
          <p:cNvSpPr txBox="1"/>
          <p:nvPr/>
        </p:nvSpPr>
        <p:spPr>
          <a:xfrm>
            <a:off x="359640" y="6213061"/>
            <a:ext cx="5562601" cy="400110"/>
          </a:xfrm>
          <a:prstGeom prst="rect">
            <a:avLst/>
          </a:prstGeom>
          <a:noFill/>
        </p:spPr>
        <p:txBody>
          <a:bodyPr wrap="square" rtlCol="0">
            <a:spAutoFit/>
          </a:bodyPr>
          <a:lstStyle/>
          <a:p>
            <a:pPr marL="285750" indent="-285750">
              <a:buFont typeface="Wingdings" pitchFamily="2" charset="2"/>
              <a:buChar char="§"/>
            </a:pPr>
            <a:r>
              <a:rPr lang="en-US" sz="2000" b="1" dirty="0">
                <a:solidFill>
                  <a:schemeClr val="accent1">
                    <a:lumMod val="50000"/>
                  </a:schemeClr>
                </a:solidFill>
              </a:rPr>
              <a:t>Test data – 2023, Training data – 1983 ~ 2022</a:t>
            </a:r>
          </a:p>
        </p:txBody>
      </p:sp>
    </p:spTree>
    <p:extLst>
      <p:ext uri="{BB962C8B-B14F-4D97-AF65-F5344CB8AC3E}">
        <p14:creationId xmlns:p14="http://schemas.microsoft.com/office/powerpoint/2010/main" val="21853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C8CB-0B7E-F970-F49F-A4D03F0F6E36}"/>
              </a:ext>
            </a:extLst>
          </p:cNvPr>
          <p:cNvSpPr>
            <a:spLocks noGrp="1"/>
          </p:cNvSpPr>
          <p:nvPr>
            <p:ph type="title"/>
          </p:nvPr>
        </p:nvSpPr>
        <p:spPr/>
        <p:txBody>
          <a:bodyPr>
            <a:normAutofit/>
          </a:bodyPr>
          <a:lstStyle/>
          <a:p>
            <a:r>
              <a:rPr lang="en-US" sz="4000" dirty="0">
                <a:latin typeface="Impact" panose="020B0806030902050204" pitchFamily="34" charset="0"/>
              </a:rPr>
              <a:t>Models to Predict the Defensive player of the year</a:t>
            </a:r>
          </a:p>
        </p:txBody>
      </p:sp>
      <p:sp>
        <p:nvSpPr>
          <p:cNvPr id="3" name="Content Placeholder 2">
            <a:extLst>
              <a:ext uri="{FF2B5EF4-FFF2-40B4-BE49-F238E27FC236}">
                <a16:creationId xmlns:a16="http://schemas.microsoft.com/office/drawing/2014/main" id="{C0A9CA81-D0DF-FE1B-AEC1-FD2324A54C79}"/>
              </a:ext>
            </a:extLst>
          </p:cNvPr>
          <p:cNvSpPr>
            <a:spLocks noGrp="1"/>
          </p:cNvSpPr>
          <p:nvPr>
            <p:ph idx="1"/>
          </p:nvPr>
        </p:nvSpPr>
        <p:spPr>
          <a:xfrm>
            <a:off x="838200" y="1600200"/>
            <a:ext cx="10515600" cy="4351338"/>
          </a:xfrm>
        </p:spPr>
        <p:txBody>
          <a:bodyPr>
            <a:noAutofit/>
          </a:bodyPr>
          <a:lstStyle/>
          <a:p>
            <a:pPr>
              <a:lnSpc>
                <a:spcPct val="120000"/>
              </a:lnSpc>
            </a:pPr>
            <a:r>
              <a:rPr lang="en-US" sz="2400" dirty="0">
                <a:latin typeface="Franklin Gothic Medium" panose="020B0603020102020204" pitchFamily="34" charset="0"/>
              </a:rPr>
              <a:t>Ridge regression</a:t>
            </a:r>
          </a:p>
          <a:p>
            <a:pPr>
              <a:lnSpc>
                <a:spcPct val="120000"/>
              </a:lnSpc>
            </a:pPr>
            <a:r>
              <a:rPr lang="en-US" sz="2400" dirty="0">
                <a:latin typeface="Franklin Gothic Medium" panose="020B0603020102020204" pitchFamily="34" charset="0"/>
              </a:rPr>
              <a:t>Lasso regression</a:t>
            </a:r>
          </a:p>
          <a:p>
            <a:pPr>
              <a:lnSpc>
                <a:spcPct val="120000"/>
              </a:lnSpc>
            </a:pPr>
            <a:r>
              <a:rPr lang="en-US" sz="2400" dirty="0">
                <a:latin typeface="Franklin Gothic Medium" panose="020B0603020102020204" pitchFamily="34" charset="0"/>
              </a:rPr>
              <a:t>Random Forest</a:t>
            </a:r>
          </a:p>
          <a:p>
            <a:pPr>
              <a:lnSpc>
                <a:spcPct val="120000"/>
              </a:lnSpc>
            </a:pPr>
            <a:r>
              <a:rPr lang="en-US" sz="2400" dirty="0">
                <a:latin typeface="Franklin Gothic Medium" panose="020B0603020102020204" pitchFamily="34" charset="0"/>
              </a:rPr>
              <a:t>Classification tree</a:t>
            </a:r>
          </a:p>
          <a:p>
            <a:pPr>
              <a:lnSpc>
                <a:spcPct val="120000"/>
              </a:lnSpc>
            </a:pPr>
            <a:r>
              <a:rPr lang="en-US" sz="2400" dirty="0">
                <a:latin typeface="Franklin Gothic Medium" panose="020B0603020102020204" pitchFamily="34" charset="0"/>
              </a:rPr>
              <a:t>Linear regression</a:t>
            </a:r>
          </a:p>
          <a:p>
            <a:pPr>
              <a:lnSpc>
                <a:spcPct val="120000"/>
              </a:lnSpc>
            </a:pPr>
            <a:r>
              <a:rPr lang="en-US" sz="2400" dirty="0">
                <a:latin typeface="Franklin Gothic Medium" panose="020B0603020102020204" pitchFamily="34" charset="0"/>
              </a:rPr>
              <a:t>Logistic regression</a:t>
            </a:r>
          </a:p>
          <a:p>
            <a:pPr>
              <a:lnSpc>
                <a:spcPct val="120000"/>
              </a:lnSpc>
            </a:pPr>
            <a:r>
              <a:rPr lang="en-US" sz="2400" dirty="0">
                <a:latin typeface="Franklin Gothic Medium" panose="020B0603020102020204" pitchFamily="34" charset="0"/>
              </a:rPr>
              <a:t>Support vector machine</a:t>
            </a:r>
          </a:p>
        </p:txBody>
      </p:sp>
    </p:spTree>
    <p:extLst>
      <p:ext uri="{BB962C8B-B14F-4D97-AF65-F5344CB8AC3E}">
        <p14:creationId xmlns:p14="http://schemas.microsoft.com/office/powerpoint/2010/main" val="300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bars&#10;&#10;Description automatically generated">
            <a:extLst>
              <a:ext uri="{FF2B5EF4-FFF2-40B4-BE49-F238E27FC236}">
                <a16:creationId xmlns:a16="http://schemas.microsoft.com/office/drawing/2014/main" id="{F18C2206-252B-FDBE-AAF9-352604480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63" y="1692593"/>
            <a:ext cx="7108825" cy="4449763"/>
          </a:xfrm>
          <a:prstGeom prst="rect">
            <a:avLst/>
          </a:prstGeom>
        </p:spPr>
      </p:pic>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36676" y="268933"/>
            <a:ext cx="10515600" cy="1186795"/>
          </a:xfrm>
        </p:spPr>
        <p:txBody>
          <a:bodyPr vert="horz" lIns="91440" tIns="45720" rIns="91440" bIns="45720" rtlCol="0" anchor="ctr">
            <a:normAutofit/>
          </a:bodyPr>
          <a:lstStyle/>
          <a:p>
            <a:pPr algn="ctr"/>
            <a:r>
              <a:rPr lang="en-US" kern="1200" dirty="0">
                <a:solidFill>
                  <a:schemeClr val="tx1"/>
                </a:solidFill>
                <a:latin typeface="Impact" panose="020B0806030902050204" pitchFamily="34" charset="0"/>
              </a:rPr>
              <a:t>Ridge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5027676" y="1311593"/>
            <a:ext cx="2133600" cy="381000"/>
          </a:xfrm>
          <a:prstGeom prst="rect">
            <a:avLst/>
          </a:prstGeom>
          <a:noFill/>
        </p:spPr>
        <p:txBody>
          <a:bodyPr wrap="square" rtlCol="0">
            <a:spAutoFit/>
          </a:bodyPr>
          <a:lstStyle/>
          <a:p>
            <a:pPr marL="285750" indent="-285750" algn="ctr">
              <a:buFont typeface="Arial" panose="020B0604020202020204" pitchFamily="34" charset="0"/>
              <a:buChar char="•"/>
            </a:pPr>
            <a:r>
              <a:rPr lang="en-US" b="1" dirty="0"/>
              <a:t>Coefficients</a:t>
            </a:r>
          </a:p>
        </p:txBody>
      </p:sp>
      <p:pic>
        <p:nvPicPr>
          <p:cNvPr id="12" name="Picture 11" descr="A screenshot of a computer code&#10;&#10;Description automatically generated">
            <a:extLst>
              <a:ext uri="{FF2B5EF4-FFF2-40B4-BE49-F238E27FC236}">
                <a16:creationId xmlns:a16="http://schemas.microsoft.com/office/drawing/2014/main" id="{52FF6629-16CD-DB47-93E8-FF4B2373EFBD}"/>
              </a:ext>
            </a:extLst>
          </p:cNvPr>
          <p:cNvPicPr>
            <a:picLocks noChangeAspect="1"/>
          </p:cNvPicPr>
          <p:nvPr/>
        </p:nvPicPr>
        <p:blipFill rotWithShape="1">
          <a:blip r:embed="rId4">
            <a:extLst>
              <a:ext uri="{28A0092B-C50C-407E-A947-70E740481C1C}">
                <a14:useLocalDpi xmlns:a14="http://schemas.microsoft.com/office/drawing/2010/main" val="0"/>
              </a:ext>
            </a:extLst>
          </a:blip>
          <a:srcRect t="750"/>
          <a:stretch/>
        </p:blipFill>
        <p:spPr>
          <a:xfrm>
            <a:off x="1678215" y="1692593"/>
            <a:ext cx="1852986" cy="4621056"/>
          </a:xfrm>
          <a:prstGeom prst="rect">
            <a:avLst/>
          </a:prstGeom>
        </p:spPr>
      </p:pic>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6B3099EB-9213-F4A1-4E8D-00B88143EB74}"/>
                  </a:ext>
                </a:extLst>
              </p14:cNvPr>
              <p14:cNvContentPartPr/>
              <p14:nvPr/>
            </p14:nvContentPartPr>
            <p14:xfrm>
              <a:off x="8725126" y="5170764"/>
              <a:ext cx="581400" cy="590400"/>
            </p14:xfrm>
          </p:contentPart>
        </mc:Choice>
        <mc:Fallback>
          <p:pic>
            <p:nvPicPr>
              <p:cNvPr id="17" name="Ink 16">
                <a:extLst>
                  <a:ext uri="{FF2B5EF4-FFF2-40B4-BE49-F238E27FC236}">
                    <a16:creationId xmlns:a16="http://schemas.microsoft.com/office/drawing/2014/main" id="{6B3099EB-9213-F4A1-4E8D-00B88143EB74}"/>
                  </a:ext>
                </a:extLst>
              </p:cNvPr>
              <p:cNvPicPr/>
              <p:nvPr/>
            </p:nvPicPr>
            <p:blipFill>
              <a:blip r:embed="rId6"/>
              <a:stretch>
                <a:fillRect/>
              </a:stretch>
            </p:blipFill>
            <p:spPr>
              <a:xfrm>
                <a:off x="8671126" y="5063124"/>
                <a:ext cx="689040" cy="806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689AB373-C464-2E93-FF08-C1D8A77F3748}"/>
                  </a:ext>
                </a:extLst>
              </p14:cNvPr>
              <p14:cNvContentPartPr/>
              <p14:nvPr/>
            </p14:nvContentPartPr>
            <p14:xfrm>
              <a:off x="9988560" y="5150952"/>
              <a:ext cx="288360" cy="315012"/>
            </p14:xfrm>
          </p:contentPart>
        </mc:Choice>
        <mc:Fallback>
          <p:pic>
            <p:nvPicPr>
              <p:cNvPr id="18" name="Ink 17">
                <a:extLst>
                  <a:ext uri="{FF2B5EF4-FFF2-40B4-BE49-F238E27FC236}">
                    <a16:creationId xmlns:a16="http://schemas.microsoft.com/office/drawing/2014/main" id="{689AB373-C464-2E93-FF08-C1D8A77F3748}"/>
                  </a:ext>
                </a:extLst>
              </p:cNvPr>
              <p:cNvPicPr/>
              <p:nvPr/>
            </p:nvPicPr>
            <p:blipFill>
              <a:blip r:embed="rId8"/>
              <a:stretch>
                <a:fillRect/>
              </a:stretch>
            </p:blipFill>
            <p:spPr>
              <a:xfrm>
                <a:off x="9934920" y="5043308"/>
                <a:ext cx="396000" cy="5306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B4C3C113-DB0D-AFA9-E52F-37AF24D1C775}"/>
                  </a:ext>
                </a:extLst>
              </p14:cNvPr>
              <p14:cNvContentPartPr/>
              <p14:nvPr/>
            </p14:nvContentPartPr>
            <p14:xfrm>
              <a:off x="5971470" y="5150952"/>
              <a:ext cx="191160" cy="207720"/>
            </p14:xfrm>
          </p:contentPart>
        </mc:Choice>
        <mc:Fallback>
          <p:pic>
            <p:nvPicPr>
              <p:cNvPr id="19" name="Ink 18">
                <a:extLst>
                  <a:ext uri="{FF2B5EF4-FFF2-40B4-BE49-F238E27FC236}">
                    <a16:creationId xmlns:a16="http://schemas.microsoft.com/office/drawing/2014/main" id="{B4C3C113-DB0D-AFA9-E52F-37AF24D1C775}"/>
                  </a:ext>
                </a:extLst>
              </p:cNvPr>
              <p:cNvPicPr/>
              <p:nvPr/>
            </p:nvPicPr>
            <p:blipFill>
              <a:blip r:embed="rId10"/>
              <a:stretch>
                <a:fillRect/>
              </a:stretch>
            </p:blipFill>
            <p:spPr>
              <a:xfrm>
                <a:off x="5917470" y="5042952"/>
                <a:ext cx="2988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9E864004-0F3F-D6F9-8006-8182CEBCD1CE}"/>
                  </a:ext>
                </a:extLst>
              </p14:cNvPr>
              <p14:cNvContentPartPr/>
              <p14:nvPr/>
            </p14:nvContentPartPr>
            <p14:xfrm>
              <a:off x="7672981" y="5118660"/>
              <a:ext cx="394920" cy="403560"/>
            </p14:xfrm>
          </p:contentPart>
        </mc:Choice>
        <mc:Fallback>
          <p:pic>
            <p:nvPicPr>
              <p:cNvPr id="21" name="Ink 20">
                <a:extLst>
                  <a:ext uri="{FF2B5EF4-FFF2-40B4-BE49-F238E27FC236}">
                    <a16:creationId xmlns:a16="http://schemas.microsoft.com/office/drawing/2014/main" id="{9E864004-0F3F-D6F9-8006-8182CEBCD1CE}"/>
                  </a:ext>
                </a:extLst>
              </p:cNvPr>
              <p:cNvPicPr/>
              <p:nvPr/>
            </p:nvPicPr>
            <p:blipFill>
              <a:blip r:embed="rId12"/>
              <a:stretch>
                <a:fillRect/>
              </a:stretch>
            </p:blipFill>
            <p:spPr>
              <a:xfrm>
                <a:off x="7618981" y="5010660"/>
                <a:ext cx="50256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626ACD72-F76D-9A6A-BD7E-EA775FBE6C41}"/>
                  </a:ext>
                </a:extLst>
              </p14:cNvPr>
              <p14:cNvContentPartPr/>
              <p14:nvPr/>
            </p14:nvContentPartPr>
            <p14:xfrm>
              <a:off x="4910245" y="5194311"/>
              <a:ext cx="238320" cy="218160"/>
            </p14:xfrm>
          </p:contentPart>
        </mc:Choice>
        <mc:Fallback>
          <p:pic>
            <p:nvPicPr>
              <p:cNvPr id="22" name="Ink 21">
                <a:extLst>
                  <a:ext uri="{FF2B5EF4-FFF2-40B4-BE49-F238E27FC236}">
                    <a16:creationId xmlns:a16="http://schemas.microsoft.com/office/drawing/2014/main" id="{626ACD72-F76D-9A6A-BD7E-EA775FBE6C41}"/>
                  </a:ext>
                </a:extLst>
              </p:cNvPr>
              <p:cNvPicPr/>
              <p:nvPr/>
            </p:nvPicPr>
            <p:blipFill>
              <a:blip r:embed="rId14"/>
              <a:stretch>
                <a:fillRect/>
              </a:stretch>
            </p:blipFill>
            <p:spPr>
              <a:xfrm>
                <a:off x="4856245" y="5086671"/>
                <a:ext cx="3459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5E7DFA45-8382-6471-7C8D-B3958B414B8A}"/>
                  </a:ext>
                </a:extLst>
              </p14:cNvPr>
              <p14:cNvContentPartPr/>
              <p14:nvPr/>
            </p14:nvContentPartPr>
            <p14:xfrm>
              <a:off x="5464438" y="5173738"/>
              <a:ext cx="191159" cy="109807"/>
            </p14:xfrm>
          </p:contentPart>
        </mc:Choice>
        <mc:Fallback>
          <p:pic>
            <p:nvPicPr>
              <p:cNvPr id="23" name="Ink 22">
                <a:extLst>
                  <a:ext uri="{FF2B5EF4-FFF2-40B4-BE49-F238E27FC236}">
                    <a16:creationId xmlns:a16="http://schemas.microsoft.com/office/drawing/2014/main" id="{5E7DFA45-8382-6471-7C8D-B3958B414B8A}"/>
                  </a:ext>
                </a:extLst>
              </p:cNvPr>
              <p:cNvPicPr/>
              <p:nvPr/>
            </p:nvPicPr>
            <p:blipFill>
              <a:blip r:embed="rId16"/>
              <a:stretch>
                <a:fillRect/>
              </a:stretch>
            </p:blipFill>
            <p:spPr>
              <a:xfrm>
                <a:off x="5410798" y="5065731"/>
                <a:ext cx="298798" cy="325461"/>
              </a:xfrm>
              <a:prstGeom prst="rect">
                <a:avLst/>
              </a:prstGeom>
            </p:spPr>
          </p:pic>
        </mc:Fallback>
      </mc:AlternateContent>
      <p:sp>
        <p:nvSpPr>
          <p:cNvPr id="24" name="TextBox 23">
            <a:extLst>
              <a:ext uri="{FF2B5EF4-FFF2-40B4-BE49-F238E27FC236}">
                <a16:creationId xmlns:a16="http://schemas.microsoft.com/office/drawing/2014/main" id="{A37F7076-6BE5-1DAA-6523-D25DD6AF1E67}"/>
              </a:ext>
            </a:extLst>
          </p:cNvPr>
          <p:cNvSpPr txBox="1"/>
          <p:nvPr/>
        </p:nvSpPr>
        <p:spPr>
          <a:xfrm>
            <a:off x="9382188" y="5657671"/>
            <a:ext cx="2667000" cy="1200329"/>
          </a:xfrm>
          <a:prstGeom prst="rect">
            <a:avLst/>
          </a:prstGeom>
          <a:noFill/>
        </p:spPr>
        <p:txBody>
          <a:bodyPr wrap="square" rtlCol="0">
            <a:spAutoFit/>
          </a:bodyPr>
          <a:lstStyle/>
          <a:p>
            <a:r>
              <a:rPr lang="en-US" sz="1200" dirty="0"/>
              <a:t>*</a:t>
            </a:r>
            <a:r>
              <a:rPr lang="en-US" sz="1200" dirty="0" err="1"/>
              <a:t>dbpm</a:t>
            </a:r>
            <a:r>
              <a:rPr lang="en-US" sz="1200" dirty="0"/>
              <a:t> - defensive box plus/minus</a:t>
            </a:r>
          </a:p>
          <a:p>
            <a:r>
              <a:rPr lang="en-US" sz="1200" dirty="0"/>
              <a:t>*</a:t>
            </a:r>
            <a:r>
              <a:rPr lang="en-US" sz="1200" dirty="0" err="1"/>
              <a:t>dws</a:t>
            </a:r>
            <a:r>
              <a:rPr lang="en-US" sz="1200" dirty="0"/>
              <a:t> - defensive win shares</a:t>
            </a:r>
          </a:p>
          <a:p>
            <a:r>
              <a:rPr lang="en-US" sz="1200" dirty="0"/>
              <a:t>*</a:t>
            </a:r>
            <a:r>
              <a:rPr lang="en-US" sz="1200" dirty="0" err="1"/>
              <a:t>f_tr</a:t>
            </a:r>
            <a:r>
              <a:rPr lang="en-US" sz="1200" dirty="0"/>
              <a:t> -  free throw rate</a:t>
            </a:r>
          </a:p>
          <a:p>
            <a:r>
              <a:rPr lang="en-US" sz="1200" dirty="0"/>
              <a:t>*</a:t>
            </a:r>
            <a:r>
              <a:rPr lang="en-US" sz="1200" dirty="0" err="1"/>
              <a:t>ts_percent</a:t>
            </a:r>
            <a:r>
              <a:rPr lang="en-US" sz="1200" dirty="0"/>
              <a:t> - total shot percentage</a:t>
            </a:r>
          </a:p>
          <a:p>
            <a:r>
              <a:rPr lang="en-US" sz="1200" dirty="0"/>
              <a:t>*ws_48 - win shares per 48 minutes</a:t>
            </a:r>
          </a:p>
          <a:p>
            <a:r>
              <a:rPr lang="en-US" sz="1200" dirty="0"/>
              <a:t>*x3p_ar - 3-Point Attempt Rate</a:t>
            </a:r>
          </a:p>
        </p:txBody>
      </p:sp>
      <mc:AlternateContent xmlns:mc="http://schemas.openxmlformats.org/markup-compatibility/2006">
        <mc:Choice xmlns:p14="http://schemas.microsoft.com/office/powerpoint/2010/main" Requires="p14">
          <p:contentPart p14:bwMode="auto" r:id="rId17">
            <p14:nvContentPartPr>
              <p14:cNvPr id="3" name="Ink 2">
                <a:extLst>
                  <a:ext uri="{FF2B5EF4-FFF2-40B4-BE49-F238E27FC236}">
                    <a16:creationId xmlns:a16="http://schemas.microsoft.com/office/drawing/2014/main" id="{C17B98E3-7BBE-0567-8D9E-15F45980275C}"/>
                  </a:ext>
                </a:extLst>
              </p14:cNvPr>
              <p14:cNvContentPartPr/>
              <p14:nvPr/>
            </p14:nvContentPartPr>
            <p14:xfrm>
              <a:off x="10167287" y="5133684"/>
              <a:ext cx="349200" cy="397800"/>
            </p14:xfrm>
          </p:contentPart>
        </mc:Choice>
        <mc:Fallback>
          <p:pic>
            <p:nvPicPr>
              <p:cNvPr id="3" name="Ink 2">
                <a:extLst>
                  <a:ext uri="{FF2B5EF4-FFF2-40B4-BE49-F238E27FC236}">
                    <a16:creationId xmlns:a16="http://schemas.microsoft.com/office/drawing/2014/main" id="{C17B98E3-7BBE-0567-8D9E-15F45980275C}"/>
                  </a:ext>
                </a:extLst>
              </p:cNvPr>
              <p:cNvPicPr/>
              <p:nvPr/>
            </p:nvPicPr>
            <p:blipFill>
              <a:blip r:embed="rId18"/>
              <a:stretch>
                <a:fillRect/>
              </a:stretch>
            </p:blipFill>
            <p:spPr>
              <a:xfrm>
                <a:off x="10113287" y="5026044"/>
                <a:ext cx="456840" cy="613440"/>
              </a:xfrm>
              <a:prstGeom prst="rect">
                <a:avLst/>
              </a:prstGeom>
            </p:spPr>
          </p:pic>
        </mc:Fallback>
      </mc:AlternateContent>
    </p:spTree>
    <p:extLst>
      <p:ext uri="{BB962C8B-B14F-4D97-AF65-F5344CB8AC3E}">
        <p14:creationId xmlns:p14="http://schemas.microsoft.com/office/powerpoint/2010/main" val="288932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Ridge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1295400" y="1737360"/>
            <a:ext cx="4346496" cy="400110"/>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Confusion Matrix with Accuracy</a:t>
            </a:r>
            <a:endParaRPr lang="en-US" sz="2000" b="1" dirty="0"/>
          </a:p>
        </p:txBody>
      </p:sp>
      <p:sp>
        <p:nvSpPr>
          <p:cNvPr id="7" name="TextBox 6">
            <a:extLst>
              <a:ext uri="{FF2B5EF4-FFF2-40B4-BE49-F238E27FC236}">
                <a16:creationId xmlns:a16="http://schemas.microsoft.com/office/drawing/2014/main" id="{61B2A56C-67BD-9165-1A7C-51BB70C0538E}"/>
              </a:ext>
            </a:extLst>
          </p:cNvPr>
          <p:cNvSpPr txBox="1"/>
          <p:nvPr/>
        </p:nvSpPr>
        <p:spPr>
          <a:xfrm>
            <a:off x="7086600" y="1730242"/>
            <a:ext cx="3987440" cy="400110"/>
          </a:xfrm>
          <a:prstGeom prst="rect">
            <a:avLst/>
          </a:prstGeom>
          <a:noFill/>
        </p:spPr>
        <p:txBody>
          <a:bodyPr wrap="square">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Prediction in True/False</a:t>
            </a:r>
            <a:endParaRPr lang="en-US" sz="2000" b="1" dirty="0"/>
          </a:p>
        </p:txBody>
      </p:sp>
      <p:pic>
        <p:nvPicPr>
          <p:cNvPr id="8" name="Picture 7" descr="A screenshot of a computer code&#10;&#10;Description automatically generated">
            <a:extLst>
              <a:ext uri="{FF2B5EF4-FFF2-40B4-BE49-F238E27FC236}">
                <a16:creationId xmlns:a16="http://schemas.microsoft.com/office/drawing/2014/main" id="{28832E9D-7C3B-F963-DA8A-0C84D4350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09" y="2403019"/>
            <a:ext cx="4622477" cy="189034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4B5258D-C3C9-89BA-2686-122CEA14E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971" y="2392859"/>
            <a:ext cx="3140698" cy="3960011"/>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8DC56AA-6917-162D-0233-4002150C0BAF}"/>
                  </a:ext>
                </a:extLst>
              </p14:cNvPr>
              <p14:cNvContentPartPr/>
              <p14:nvPr/>
            </p14:nvContentPartPr>
            <p14:xfrm>
              <a:off x="7684200" y="4246920"/>
              <a:ext cx="447120" cy="21960"/>
            </p14:xfrm>
          </p:contentPart>
        </mc:Choice>
        <mc:Fallback>
          <p:pic>
            <p:nvPicPr>
              <p:cNvPr id="3" name="Ink 2">
                <a:extLst>
                  <a:ext uri="{FF2B5EF4-FFF2-40B4-BE49-F238E27FC236}">
                    <a16:creationId xmlns:a16="http://schemas.microsoft.com/office/drawing/2014/main" id="{58DC56AA-6917-162D-0233-4002150C0BAF}"/>
                  </a:ext>
                </a:extLst>
              </p:cNvPr>
              <p:cNvPicPr/>
              <p:nvPr/>
            </p:nvPicPr>
            <p:blipFill>
              <a:blip r:embed="rId6"/>
              <a:stretch>
                <a:fillRect/>
              </a:stretch>
            </p:blipFill>
            <p:spPr>
              <a:xfrm>
                <a:off x="7612560" y="4102920"/>
                <a:ext cx="590760" cy="309600"/>
              </a:xfrm>
              <a:prstGeom prst="rect">
                <a:avLst/>
              </a:prstGeom>
            </p:spPr>
          </p:pic>
        </mc:Fallback>
      </mc:AlternateContent>
      <p:cxnSp>
        <p:nvCxnSpPr>
          <p:cNvPr id="5" name="Straight Arrow Connector 4">
            <a:extLst>
              <a:ext uri="{FF2B5EF4-FFF2-40B4-BE49-F238E27FC236}">
                <a16:creationId xmlns:a16="http://schemas.microsoft.com/office/drawing/2014/main" id="{948DD888-5B78-BD97-7AA2-D146F818BF0B}"/>
              </a:ext>
            </a:extLst>
          </p:cNvPr>
          <p:cNvCxnSpPr/>
          <p:nvPr/>
        </p:nvCxnSpPr>
        <p:spPr>
          <a:xfrm flipV="1">
            <a:off x="3429000" y="2590800"/>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EC7A898-3C41-A253-DAEB-E74852571BF4}"/>
              </a:ext>
            </a:extLst>
          </p:cNvPr>
          <p:cNvCxnSpPr/>
          <p:nvPr/>
        </p:nvCxnSpPr>
        <p:spPr>
          <a:xfrm flipV="1">
            <a:off x="4599363" y="2590800"/>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F12C40-169F-95FD-5B4F-18138D7123DE}"/>
              </a:ext>
            </a:extLst>
          </p:cNvPr>
          <p:cNvSpPr txBox="1"/>
          <p:nvPr/>
        </p:nvSpPr>
        <p:spPr>
          <a:xfrm>
            <a:off x="3391421" y="2265978"/>
            <a:ext cx="685800" cy="369332"/>
          </a:xfrm>
          <a:prstGeom prst="rect">
            <a:avLst/>
          </a:prstGeom>
          <a:noFill/>
        </p:spPr>
        <p:txBody>
          <a:bodyPr wrap="square" rtlCol="0">
            <a:spAutoFit/>
          </a:bodyPr>
          <a:lstStyle/>
          <a:p>
            <a:r>
              <a:rPr lang="en-US" dirty="0"/>
              <a:t>False </a:t>
            </a:r>
          </a:p>
        </p:txBody>
      </p:sp>
      <p:sp>
        <p:nvSpPr>
          <p:cNvPr id="12" name="TextBox 11">
            <a:extLst>
              <a:ext uri="{FF2B5EF4-FFF2-40B4-BE49-F238E27FC236}">
                <a16:creationId xmlns:a16="http://schemas.microsoft.com/office/drawing/2014/main" id="{89F6829E-FCB6-AB25-3C72-7DEB7469DA40}"/>
              </a:ext>
            </a:extLst>
          </p:cNvPr>
          <p:cNvSpPr txBox="1"/>
          <p:nvPr/>
        </p:nvSpPr>
        <p:spPr>
          <a:xfrm>
            <a:off x="4585653" y="2273360"/>
            <a:ext cx="685800" cy="369332"/>
          </a:xfrm>
          <a:prstGeom prst="rect">
            <a:avLst/>
          </a:prstGeom>
          <a:noFill/>
        </p:spPr>
        <p:txBody>
          <a:bodyPr wrap="square" rtlCol="0">
            <a:spAutoFit/>
          </a:bodyPr>
          <a:lstStyle/>
          <a:p>
            <a:r>
              <a:rPr lang="en-US" dirty="0"/>
              <a:t>True </a:t>
            </a:r>
          </a:p>
        </p:txBody>
      </p:sp>
      <p:cxnSp>
        <p:nvCxnSpPr>
          <p:cNvPr id="19" name="Straight Arrow Connector 18">
            <a:extLst>
              <a:ext uri="{FF2B5EF4-FFF2-40B4-BE49-F238E27FC236}">
                <a16:creationId xmlns:a16="http://schemas.microsoft.com/office/drawing/2014/main" id="{C26DB2CD-2CF7-139C-731F-D7BE753EB7EB}"/>
              </a:ext>
            </a:extLst>
          </p:cNvPr>
          <p:cNvCxnSpPr>
            <a:endCxn id="8" idx="1"/>
          </p:cNvCxnSpPr>
          <p:nvPr/>
        </p:nvCxnSpPr>
        <p:spPr>
          <a:xfrm flipH="1">
            <a:off x="1157409" y="3276600"/>
            <a:ext cx="383922" cy="7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F46F1B-479A-1421-79E5-096BC6081483}"/>
              </a:ext>
            </a:extLst>
          </p:cNvPr>
          <p:cNvSpPr txBox="1"/>
          <p:nvPr/>
        </p:nvSpPr>
        <p:spPr>
          <a:xfrm>
            <a:off x="609600" y="3348190"/>
            <a:ext cx="685800" cy="369332"/>
          </a:xfrm>
          <a:prstGeom prst="rect">
            <a:avLst/>
          </a:prstGeom>
          <a:noFill/>
        </p:spPr>
        <p:txBody>
          <a:bodyPr wrap="square" rtlCol="0">
            <a:spAutoFit/>
          </a:bodyPr>
          <a:lstStyle/>
          <a:p>
            <a:r>
              <a:rPr lang="en-US" dirty="0"/>
              <a:t>False</a:t>
            </a:r>
          </a:p>
        </p:txBody>
      </p:sp>
    </p:spTree>
    <p:extLst>
      <p:ext uri="{BB962C8B-B14F-4D97-AF65-F5344CB8AC3E}">
        <p14:creationId xmlns:p14="http://schemas.microsoft.com/office/powerpoint/2010/main" val="15132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Lasso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3922752" y="1295400"/>
            <a:ext cx="4346496" cy="369332"/>
          </a:xfrm>
          <a:prstGeom prst="rect">
            <a:avLst/>
          </a:prstGeom>
          <a:noFill/>
        </p:spPr>
        <p:txBody>
          <a:bodyPr wrap="square" rtlCol="0">
            <a:spAutoFit/>
          </a:bodyPr>
          <a:lstStyle/>
          <a:p>
            <a:pPr marL="331470" indent="-331470" algn="ctr" defTabSz="1060704">
              <a:spcAft>
                <a:spcPts val="600"/>
              </a:spcAft>
              <a:buFont typeface="Arial" panose="020B0604020202020204" pitchFamily="34" charset="0"/>
              <a:buChar char="•"/>
            </a:pPr>
            <a:r>
              <a:rPr lang="en-US" b="1" dirty="0"/>
              <a:t>Coefficients</a:t>
            </a:r>
          </a:p>
        </p:txBody>
      </p:sp>
      <p:pic>
        <p:nvPicPr>
          <p:cNvPr id="10" name="Picture 9" descr="A close-up of a computer code&#10;&#10;Description automatically generated">
            <a:extLst>
              <a:ext uri="{FF2B5EF4-FFF2-40B4-BE49-F238E27FC236}">
                <a16:creationId xmlns:a16="http://schemas.microsoft.com/office/drawing/2014/main" id="{57FCA103-92AB-A93E-FF20-A18854CE7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52600"/>
            <a:ext cx="1854221" cy="4770756"/>
          </a:xfrm>
          <a:prstGeom prst="rect">
            <a:avLst/>
          </a:prstGeom>
        </p:spPr>
      </p:pic>
      <p:pic>
        <p:nvPicPr>
          <p:cNvPr id="12" name="Picture 11" descr="A graph with red squares&#10;&#10;Description automatically generated">
            <a:extLst>
              <a:ext uri="{FF2B5EF4-FFF2-40B4-BE49-F238E27FC236}">
                <a16:creationId xmlns:a16="http://schemas.microsoft.com/office/drawing/2014/main" id="{5C7137F4-3275-2C66-56FF-2C21FFAEA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752600"/>
            <a:ext cx="7178037" cy="4477389"/>
          </a:xfrm>
          <a:prstGeom prst="rect">
            <a:avLst/>
          </a:prstGeom>
        </p:spPr>
      </p:pic>
      <p:sp>
        <p:nvSpPr>
          <p:cNvPr id="3" name="TextBox 2">
            <a:extLst>
              <a:ext uri="{FF2B5EF4-FFF2-40B4-BE49-F238E27FC236}">
                <a16:creationId xmlns:a16="http://schemas.microsoft.com/office/drawing/2014/main" id="{5E935331-882E-4A21-E578-9BBEE00A806A}"/>
              </a:ext>
            </a:extLst>
          </p:cNvPr>
          <p:cNvSpPr txBox="1"/>
          <p:nvPr/>
        </p:nvSpPr>
        <p:spPr>
          <a:xfrm>
            <a:off x="9522372" y="5810025"/>
            <a:ext cx="2667000" cy="1015663"/>
          </a:xfrm>
          <a:prstGeom prst="rect">
            <a:avLst/>
          </a:prstGeom>
          <a:noFill/>
        </p:spPr>
        <p:txBody>
          <a:bodyPr wrap="square" rtlCol="0">
            <a:spAutoFit/>
          </a:bodyPr>
          <a:lstStyle/>
          <a:p>
            <a:r>
              <a:rPr lang="en-US" sz="1200" dirty="0"/>
              <a:t>*</a:t>
            </a:r>
            <a:r>
              <a:rPr lang="en-US" sz="1200" dirty="0" err="1"/>
              <a:t>dbpm</a:t>
            </a:r>
            <a:r>
              <a:rPr lang="en-US" sz="1200" dirty="0"/>
              <a:t> - defensive box plus/minus</a:t>
            </a:r>
          </a:p>
          <a:p>
            <a:r>
              <a:rPr lang="en-US" sz="1200" dirty="0"/>
              <a:t>*</a:t>
            </a:r>
            <a:r>
              <a:rPr lang="en-US" sz="1200" dirty="0" err="1"/>
              <a:t>dws</a:t>
            </a:r>
            <a:r>
              <a:rPr lang="en-US" sz="1200" dirty="0"/>
              <a:t> - defensive win shares</a:t>
            </a:r>
          </a:p>
          <a:p>
            <a:r>
              <a:rPr lang="en-US" sz="1200" dirty="0"/>
              <a:t>*</a:t>
            </a:r>
            <a:r>
              <a:rPr lang="en-US" sz="1200" dirty="0" err="1"/>
              <a:t>f_tr</a:t>
            </a:r>
            <a:r>
              <a:rPr lang="en-US" sz="1200" dirty="0"/>
              <a:t> -  free throw rate</a:t>
            </a:r>
          </a:p>
          <a:p>
            <a:r>
              <a:rPr lang="en-US" sz="1200" dirty="0"/>
              <a:t>*</a:t>
            </a:r>
            <a:r>
              <a:rPr lang="en-US" sz="1200" dirty="0" err="1"/>
              <a:t>ts_percent</a:t>
            </a:r>
            <a:r>
              <a:rPr lang="en-US" sz="1200" dirty="0"/>
              <a:t> - total shot percentage</a:t>
            </a:r>
          </a:p>
          <a:p>
            <a:r>
              <a:rPr lang="en-US" sz="1200" dirty="0"/>
              <a:t>*ws_48 - win shares per 48 minutes</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8B8593B-7B1F-E72B-080C-F744C368CF7B}"/>
                  </a:ext>
                </a:extLst>
              </p14:cNvPr>
              <p14:cNvContentPartPr/>
              <p14:nvPr/>
            </p14:nvContentPartPr>
            <p14:xfrm>
              <a:off x="5851717" y="5220331"/>
              <a:ext cx="291960" cy="264960"/>
            </p14:xfrm>
          </p:contentPart>
        </mc:Choice>
        <mc:Fallback>
          <p:pic>
            <p:nvPicPr>
              <p:cNvPr id="4" name="Ink 3">
                <a:extLst>
                  <a:ext uri="{FF2B5EF4-FFF2-40B4-BE49-F238E27FC236}">
                    <a16:creationId xmlns:a16="http://schemas.microsoft.com/office/drawing/2014/main" id="{78B8593B-7B1F-E72B-080C-F744C368CF7B}"/>
                  </a:ext>
                </a:extLst>
              </p:cNvPr>
              <p:cNvPicPr/>
              <p:nvPr/>
            </p:nvPicPr>
            <p:blipFill>
              <a:blip r:embed="rId6"/>
              <a:stretch>
                <a:fillRect/>
              </a:stretch>
            </p:blipFill>
            <p:spPr>
              <a:xfrm>
                <a:off x="5797717" y="5112331"/>
                <a:ext cx="3996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233B45E5-7B09-F8AE-4340-FFF2B9E243C1}"/>
                  </a:ext>
                </a:extLst>
              </p14:cNvPr>
              <p14:cNvContentPartPr/>
              <p14:nvPr/>
            </p14:nvContentPartPr>
            <p14:xfrm>
              <a:off x="6435637" y="5208451"/>
              <a:ext cx="208800" cy="171000"/>
            </p14:xfrm>
          </p:contentPart>
        </mc:Choice>
        <mc:Fallback>
          <p:pic>
            <p:nvPicPr>
              <p:cNvPr id="5" name="Ink 4">
                <a:extLst>
                  <a:ext uri="{FF2B5EF4-FFF2-40B4-BE49-F238E27FC236}">
                    <a16:creationId xmlns:a16="http://schemas.microsoft.com/office/drawing/2014/main" id="{233B45E5-7B09-F8AE-4340-FFF2B9E243C1}"/>
                  </a:ext>
                </a:extLst>
              </p:cNvPr>
              <p:cNvPicPr/>
              <p:nvPr/>
            </p:nvPicPr>
            <p:blipFill>
              <a:blip r:embed="rId8"/>
              <a:stretch>
                <a:fillRect/>
              </a:stretch>
            </p:blipFill>
            <p:spPr>
              <a:xfrm>
                <a:off x="6381997" y="5100811"/>
                <a:ext cx="31644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3EE17F2B-D778-62FC-5A6F-ABFBFAE3D3D4}"/>
                  </a:ext>
                </a:extLst>
              </p14:cNvPr>
              <p14:cNvContentPartPr/>
              <p14:nvPr/>
            </p14:nvContentPartPr>
            <p14:xfrm>
              <a:off x="6981397" y="5226811"/>
              <a:ext cx="148320" cy="173520"/>
            </p14:xfrm>
          </p:contentPart>
        </mc:Choice>
        <mc:Fallback>
          <p:pic>
            <p:nvPicPr>
              <p:cNvPr id="7" name="Ink 6">
                <a:extLst>
                  <a:ext uri="{FF2B5EF4-FFF2-40B4-BE49-F238E27FC236}">
                    <a16:creationId xmlns:a16="http://schemas.microsoft.com/office/drawing/2014/main" id="{3EE17F2B-D778-62FC-5A6F-ABFBFAE3D3D4}"/>
                  </a:ext>
                </a:extLst>
              </p:cNvPr>
              <p:cNvPicPr/>
              <p:nvPr/>
            </p:nvPicPr>
            <p:blipFill>
              <a:blip r:embed="rId10"/>
              <a:stretch>
                <a:fillRect/>
              </a:stretch>
            </p:blipFill>
            <p:spPr>
              <a:xfrm>
                <a:off x="6927757" y="5119171"/>
                <a:ext cx="2559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94C0A0DE-7949-0672-C9FB-94EED329C7CB}"/>
                  </a:ext>
                </a:extLst>
              </p14:cNvPr>
              <p14:cNvContentPartPr/>
              <p14:nvPr/>
            </p14:nvContentPartPr>
            <p14:xfrm>
              <a:off x="8194237" y="5241211"/>
              <a:ext cx="413640" cy="481320"/>
            </p14:xfrm>
          </p:contentPart>
        </mc:Choice>
        <mc:Fallback>
          <p:pic>
            <p:nvPicPr>
              <p:cNvPr id="9" name="Ink 8">
                <a:extLst>
                  <a:ext uri="{FF2B5EF4-FFF2-40B4-BE49-F238E27FC236}">
                    <a16:creationId xmlns:a16="http://schemas.microsoft.com/office/drawing/2014/main" id="{94C0A0DE-7949-0672-C9FB-94EED329C7CB}"/>
                  </a:ext>
                </a:extLst>
              </p:cNvPr>
              <p:cNvPicPr/>
              <p:nvPr/>
            </p:nvPicPr>
            <p:blipFill>
              <a:blip r:embed="rId12"/>
              <a:stretch>
                <a:fillRect/>
              </a:stretch>
            </p:blipFill>
            <p:spPr>
              <a:xfrm>
                <a:off x="8140597" y="5133571"/>
                <a:ext cx="521280" cy="696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E6523E8B-B5FB-9A1A-9FBF-CED62ACCDBCA}"/>
                  </a:ext>
                </a:extLst>
              </p14:cNvPr>
              <p14:cNvContentPartPr/>
              <p14:nvPr/>
            </p14:nvContentPartPr>
            <p14:xfrm>
              <a:off x="9029437" y="5268571"/>
              <a:ext cx="557640" cy="498240"/>
            </p14:xfrm>
          </p:contentPart>
        </mc:Choice>
        <mc:Fallback>
          <p:pic>
            <p:nvPicPr>
              <p:cNvPr id="11" name="Ink 10">
                <a:extLst>
                  <a:ext uri="{FF2B5EF4-FFF2-40B4-BE49-F238E27FC236}">
                    <a16:creationId xmlns:a16="http://schemas.microsoft.com/office/drawing/2014/main" id="{E6523E8B-B5FB-9A1A-9FBF-CED62ACCDBCA}"/>
                  </a:ext>
                </a:extLst>
              </p:cNvPr>
              <p:cNvPicPr/>
              <p:nvPr/>
            </p:nvPicPr>
            <p:blipFill>
              <a:blip r:embed="rId14"/>
              <a:stretch>
                <a:fillRect/>
              </a:stretch>
            </p:blipFill>
            <p:spPr>
              <a:xfrm>
                <a:off x="8975797" y="5160931"/>
                <a:ext cx="66528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F9CDF63-6718-335D-89C7-8841CCBDE59B}"/>
                  </a:ext>
                </a:extLst>
              </p14:cNvPr>
              <p14:cNvContentPartPr/>
              <p14:nvPr/>
            </p14:nvContentPartPr>
            <p14:xfrm>
              <a:off x="10251637" y="5231131"/>
              <a:ext cx="329760" cy="321840"/>
            </p14:xfrm>
          </p:contentPart>
        </mc:Choice>
        <mc:Fallback>
          <p:pic>
            <p:nvPicPr>
              <p:cNvPr id="14" name="Ink 13">
                <a:extLst>
                  <a:ext uri="{FF2B5EF4-FFF2-40B4-BE49-F238E27FC236}">
                    <a16:creationId xmlns:a16="http://schemas.microsoft.com/office/drawing/2014/main" id="{0F9CDF63-6718-335D-89C7-8841CCBDE59B}"/>
                  </a:ext>
                </a:extLst>
              </p:cNvPr>
              <p:cNvPicPr/>
              <p:nvPr/>
            </p:nvPicPr>
            <p:blipFill>
              <a:blip r:embed="rId16"/>
              <a:stretch>
                <a:fillRect/>
              </a:stretch>
            </p:blipFill>
            <p:spPr>
              <a:xfrm>
                <a:off x="10197637" y="5123131"/>
                <a:ext cx="437400" cy="537480"/>
              </a:xfrm>
              <a:prstGeom prst="rect">
                <a:avLst/>
              </a:prstGeom>
            </p:spPr>
          </p:pic>
        </mc:Fallback>
      </mc:AlternateContent>
    </p:spTree>
    <p:extLst>
      <p:ext uri="{BB962C8B-B14F-4D97-AF65-F5344CB8AC3E}">
        <p14:creationId xmlns:p14="http://schemas.microsoft.com/office/powerpoint/2010/main" val="243586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Lasso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1295400" y="1737360"/>
            <a:ext cx="4346496" cy="400110"/>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Confusion Matrix with Accuracy</a:t>
            </a:r>
            <a:endParaRPr lang="en-US" sz="2000" b="1" dirty="0"/>
          </a:p>
        </p:txBody>
      </p:sp>
      <p:sp>
        <p:nvSpPr>
          <p:cNvPr id="7" name="TextBox 6">
            <a:extLst>
              <a:ext uri="{FF2B5EF4-FFF2-40B4-BE49-F238E27FC236}">
                <a16:creationId xmlns:a16="http://schemas.microsoft.com/office/drawing/2014/main" id="{61B2A56C-67BD-9165-1A7C-51BB70C0538E}"/>
              </a:ext>
            </a:extLst>
          </p:cNvPr>
          <p:cNvSpPr txBox="1"/>
          <p:nvPr/>
        </p:nvSpPr>
        <p:spPr>
          <a:xfrm>
            <a:off x="7086600" y="1730242"/>
            <a:ext cx="3987440" cy="400110"/>
          </a:xfrm>
          <a:prstGeom prst="rect">
            <a:avLst/>
          </a:prstGeom>
          <a:noFill/>
        </p:spPr>
        <p:txBody>
          <a:bodyPr wrap="square">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Actual Prediction in True/False</a:t>
            </a:r>
            <a:endParaRPr lang="en-US" sz="2000" b="1" dirty="0"/>
          </a:p>
        </p:txBody>
      </p:sp>
      <p:pic>
        <p:nvPicPr>
          <p:cNvPr id="3" name="Picture 2">
            <a:extLst>
              <a:ext uri="{FF2B5EF4-FFF2-40B4-BE49-F238E27FC236}">
                <a16:creationId xmlns:a16="http://schemas.microsoft.com/office/drawing/2014/main" id="{171A390C-6890-A3FA-E69B-40D9D08C3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160" y="2549747"/>
            <a:ext cx="4846975" cy="175850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20AF504-EB98-F2CC-5370-2349B327E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382809"/>
            <a:ext cx="3048000" cy="385088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8D4BE5B1-5B29-DC77-DFC6-CE216A29465A}"/>
                  </a:ext>
                </a:extLst>
              </p14:cNvPr>
              <p14:cNvContentPartPr/>
              <p14:nvPr/>
            </p14:nvContentPartPr>
            <p14:xfrm>
              <a:off x="7497360" y="4215240"/>
              <a:ext cx="498960" cy="21960"/>
            </p14:xfrm>
          </p:contentPart>
        </mc:Choice>
        <mc:Fallback>
          <p:pic>
            <p:nvPicPr>
              <p:cNvPr id="10" name="Ink 9">
                <a:extLst>
                  <a:ext uri="{FF2B5EF4-FFF2-40B4-BE49-F238E27FC236}">
                    <a16:creationId xmlns:a16="http://schemas.microsoft.com/office/drawing/2014/main" id="{8D4BE5B1-5B29-DC77-DFC6-CE216A29465A}"/>
                  </a:ext>
                </a:extLst>
              </p:cNvPr>
              <p:cNvPicPr/>
              <p:nvPr/>
            </p:nvPicPr>
            <p:blipFill>
              <a:blip r:embed="rId6"/>
              <a:stretch>
                <a:fillRect/>
              </a:stretch>
            </p:blipFill>
            <p:spPr>
              <a:xfrm>
                <a:off x="7425360" y="4071600"/>
                <a:ext cx="642600" cy="309600"/>
              </a:xfrm>
              <a:prstGeom prst="rect">
                <a:avLst/>
              </a:prstGeom>
            </p:spPr>
          </p:pic>
        </mc:Fallback>
      </mc:AlternateContent>
      <p:cxnSp>
        <p:nvCxnSpPr>
          <p:cNvPr id="11" name="Straight Arrow Connector 10">
            <a:extLst>
              <a:ext uri="{FF2B5EF4-FFF2-40B4-BE49-F238E27FC236}">
                <a16:creationId xmlns:a16="http://schemas.microsoft.com/office/drawing/2014/main" id="{30DAA4A7-6613-A797-1401-0B87A6A42BAE}"/>
              </a:ext>
            </a:extLst>
          </p:cNvPr>
          <p:cNvCxnSpPr/>
          <p:nvPr/>
        </p:nvCxnSpPr>
        <p:spPr>
          <a:xfrm flipV="1">
            <a:off x="3314179" y="2656418"/>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6ED282-459F-3B4C-4BBB-2DF87BFA004C}"/>
              </a:ext>
            </a:extLst>
          </p:cNvPr>
          <p:cNvCxnSpPr/>
          <p:nvPr/>
        </p:nvCxnSpPr>
        <p:spPr>
          <a:xfrm flipV="1">
            <a:off x="4484542" y="2656418"/>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939740-A8FD-00DD-8C30-50951737DE22}"/>
              </a:ext>
            </a:extLst>
          </p:cNvPr>
          <p:cNvSpPr txBox="1"/>
          <p:nvPr/>
        </p:nvSpPr>
        <p:spPr>
          <a:xfrm>
            <a:off x="3276600" y="2331596"/>
            <a:ext cx="685800" cy="369332"/>
          </a:xfrm>
          <a:prstGeom prst="rect">
            <a:avLst/>
          </a:prstGeom>
          <a:noFill/>
        </p:spPr>
        <p:txBody>
          <a:bodyPr wrap="square" rtlCol="0">
            <a:spAutoFit/>
          </a:bodyPr>
          <a:lstStyle/>
          <a:p>
            <a:r>
              <a:rPr lang="en-US" dirty="0"/>
              <a:t>False </a:t>
            </a:r>
          </a:p>
        </p:txBody>
      </p:sp>
      <p:sp>
        <p:nvSpPr>
          <p:cNvPr id="14" name="TextBox 13">
            <a:extLst>
              <a:ext uri="{FF2B5EF4-FFF2-40B4-BE49-F238E27FC236}">
                <a16:creationId xmlns:a16="http://schemas.microsoft.com/office/drawing/2014/main" id="{71184D13-644D-3EA4-A637-3074831C7C0E}"/>
              </a:ext>
            </a:extLst>
          </p:cNvPr>
          <p:cNvSpPr txBox="1"/>
          <p:nvPr/>
        </p:nvSpPr>
        <p:spPr>
          <a:xfrm>
            <a:off x="4470832" y="2338978"/>
            <a:ext cx="685800" cy="369332"/>
          </a:xfrm>
          <a:prstGeom prst="rect">
            <a:avLst/>
          </a:prstGeom>
          <a:noFill/>
        </p:spPr>
        <p:txBody>
          <a:bodyPr wrap="square" rtlCol="0">
            <a:spAutoFit/>
          </a:bodyPr>
          <a:lstStyle/>
          <a:p>
            <a:r>
              <a:rPr lang="en-US" dirty="0"/>
              <a:t>True </a:t>
            </a:r>
          </a:p>
        </p:txBody>
      </p:sp>
      <p:cxnSp>
        <p:nvCxnSpPr>
          <p:cNvPr id="15" name="Straight Arrow Connector 14">
            <a:extLst>
              <a:ext uri="{FF2B5EF4-FFF2-40B4-BE49-F238E27FC236}">
                <a16:creationId xmlns:a16="http://schemas.microsoft.com/office/drawing/2014/main" id="{82F4FCDD-D68D-810F-6CFE-2358FF1D16F9}"/>
              </a:ext>
            </a:extLst>
          </p:cNvPr>
          <p:cNvCxnSpPr/>
          <p:nvPr/>
        </p:nvCxnSpPr>
        <p:spPr>
          <a:xfrm flipH="1">
            <a:off x="1042588" y="3342218"/>
            <a:ext cx="383922" cy="7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DEEFA6-A76D-8C0F-5F6F-A772B112DA1B}"/>
              </a:ext>
            </a:extLst>
          </p:cNvPr>
          <p:cNvSpPr txBox="1"/>
          <p:nvPr/>
        </p:nvSpPr>
        <p:spPr>
          <a:xfrm>
            <a:off x="494779" y="3413808"/>
            <a:ext cx="685800" cy="369332"/>
          </a:xfrm>
          <a:prstGeom prst="rect">
            <a:avLst/>
          </a:prstGeom>
          <a:noFill/>
        </p:spPr>
        <p:txBody>
          <a:bodyPr wrap="square" rtlCol="0">
            <a:spAutoFit/>
          </a:bodyPr>
          <a:lstStyle/>
          <a:p>
            <a:r>
              <a:rPr lang="en-US" dirty="0"/>
              <a:t>False</a:t>
            </a:r>
          </a:p>
        </p:txBody>
      </p:sp>
    </p:spTree>
    <p:extLst>
      <p:ext uri="{BB962C8B-B14F-4D97-AF65-F5344CB8AC3E}">
        <p14:creationId xmlns:p14="http://schemas.microsoft.com/office/powerpoint/2010/main" val="142060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Random Forest</a:t>
            </a:r>
          </a:p>
        </p:txBody>
      </p:sp>
      <p:pic>
        <p:nvPicPr>
          <p:cNvPr id="5" name="Picture 4" descr="A graph with a line&#10;&#10;Description automatically generated">
            <a:extLst>
              <a:ext uri="{FF2B5EF4-FFF2-40B4-BE49-F238E27FC236}">
                <a16:creationId xmlns:a16="http://schemas.microsoft.com/office/drawing/2014/main" id="{8FE2998F-6C8D-9C2D-B9EA-9C89402C8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78" y="1919145"/>
            <a:ext cx="6502400" cy="3864283"/>
          </a:xfrm>
          <a:prstGeom prst="rect">
            <a:avLst/>
          </a:prstGeom>
        </p:spPr>
      </p:pic>
      <p:pic>
        <p:nvPicPr>
          <p:cNvPr id="8" name="Picture 7" descr="A black text with black numbers&#10;&#10;Description automatically generated with medium confidence">
            <a:extLst>
              <a:ext uri="{FF2B5EF4-FFF2-40B4-BE49-F238E27FC236}">
                <a16:creationId xmlns:a16="http://schemas.microsoft.com/office/drawing/2014/main" id="{2587BF87-AD4B-9D96-A617-A4D8B14C269E}"/>
              </a:ext>
            </a:extLst>
          </p:cNvPr>
          <p:cNvPicPr>
            <a:picLocks noChangeAspect="1"/>
          </p:cNvPicPr>
          <p:nvPr/>
        </p:nvPicPr>
        <p:blipFill rotWithShape="1">
          <a:blip r:embed="rId4">
            <a:extLst>
              <a:ext uri="{28A0092B-C50C-407E-A947-70E740481C1C}">
                <a14:useLocalDpi xmlns:a14="http://schemas.microsoft.com/office/drawing/2010/main" val="0"/>
              </a:ext>
            </a:extLst>
          </a:blip>
          <a:srcRect r="25740"/>
          <a:stretch/>
        </p:blipFill>
        <p:spPr>
          <a:xfrm>
            <a:off x="7708138" y="1442889"/>
            <a:ext cx="3121660" cy="1473200"/>
          </a:xfrm>
          <a:prstGeom prst="rect">
            <a:avLst/>
          </a:prstGeom>
        </p:spPr>
      </p:pic>
      <p:pic>
        <p:nvPicPr>
          <p:cNvPr id="10" name="Picture 9" descr="A white background with black text&#10;&#10;Description automatically generated">
            <a:extLst>
              <a:ext uri="{FF2B5EF4-FFF2-40B4-BE49-F238E27FC236}">
                <a16:creationId xmlns:a16="http://schemas.microsoft.com/office/drawing/2014/main" id="{5D16FBD9-CDE0-994A-F35E-6B880FC8A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20" y="3311997"/>
            <a:ext cx="2171700" cy="3187700"/>
          </a:xfrm>
          <a:prstGeom prst="rect">
            <a:avLst/>
          </a:prstGeom>
        </p:spPr>
      </p:pic>
      <p:sp>
        <p:nvSpPr>
          <p:cNvPr id="11" name="TextBox 10">
            <a:extLst>
              <a:ext uri="{FF2B5EF4-FFF2-40B4-BE49-F238E27FC236}">
                <a16:creationId xmlns:a16="http://schemas.microsoft.com/office/drawing/2014/main" id="{B4D62701-2641-7EF8-D96A-9C9235566F15}"/>
              </a:ext>
            </a:extLst>
          </p:cNvPr>
          <p:cNvSpPr txBox="1"/>
          <p:nvPr/>
        </p:nvSpPr>
        <p:spPr>
          <a:xfrm>
            <a:off x="1153160" y="1549813"/>
            <a:ext cx="2667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ROC Curve</a:t>
            </a: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942665"/>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15" name="Picture 14" descr="A close-up of a word&#10;&#10;Description automatically generated">
            <a:extLst>
              <a:ext uri="{FF2B5EF4-FFF2-40B4-BE49-F238E27FC236}">
                <a16:creationId xmlns:a16="http://schemas.microsoft.com/office/drawing/2014/main" id="{2CCBE9CF-C3CB-1461-27C4-CE9C26D52B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948" y="1524929"/>
            <a:ext cx="2730500" cy="419100"/>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EB9B48F-FAC5-6A04-EEA9-5D14EE747DB2}"/>
                  </a:ext>
                </a:extLst>
              </p14:cNvPr>
              <p14:cNvContentPartPr/>
              <p14:nvPr/>
            </p14:nvContentPartPr>
            <p14:xfrm>
              <a:off x="8233200" y="4805640"/>
              <a:ext cx="420480" cy="360"/>
            </p14:xfrm>
          </p:contentPart>
        </mc:Choice>
        <mc:Fallback xmlns="">
          <p:pic>
            <p:nvPicPr>
              <p:cNvPr id="16" name="Ink 15">
                <a:extLst>
                  <a:ext uri="{FF2B5EF4-FFF2-40B4-BE49-F238E27FC236}">
                    <a16:creationId xmlns:a16="http://schemas.microsoft.com/office/drawing/2014/main" id="{1EB9B48F-FAC5-6A04-EEA9-5D14EE747DB2}"/>
                  </a:ext>
                </a:extLst>
              </p:cNvPr>
              <p:cNvPicPr/>
              <p:nvPr/>
            </p:nvPicPr>
            <p:blipFill>
              <a:blip r:embed="rId8"/>
              <a:stretch>
                <a:fillRect/>
              </a:stretch>
            </p:blipFill>
            <p:spPr>
              <a:xfrm>
                <a:off x="8161200" y="4662000"/>
                <a:ext cx="564120" cy="288000"/>
              </a:xfrm>
              <a:prstGeom prst="rect">
                <a:avLst/>
              </a:prstGeom>
            </p:spPr>
          </p:pic>
        </mc:Fallback>
      </mc:AlternateContent>
    </p:spTree>
    <p:extLst>
      <p:ext uri="{BB962C8B-B14F-4D97-AF65-F5344CB8AC3E}">
        <p14:creationId xmlns:p14="http://schemas.microsoft.com/office/powerpoint/2010/main" val="343648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Decision</a:t>
            </a:r>
            <a:r>
              <a:rPr lang="en-US" kern="1200" dirty="0">
                <a:latin typeface="Impact" panose="020B0806030902050204" pitchFamily="34" charset="0"/>
              </a:rPr>
              <a:t> Tree</a:t>
            </a: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942665"/>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4" name="Picture 3" descr="A white background with black text&#10;&#10;Description automatically generated">
            <a:extLst>
              <a:ext uri="{FF2B5EF4-FFF2-40B4-BE49-F238E27FC236}">
                <a16:creationId xmlns:a16="http://schemas.microsoft.com/office/drawing/2014/main" id="{6F812424-2B4F-6736-3C0A-5B7FA35A2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820" y="3259456"/>
            <a:ext cx="2146300" cy="3263900"/>
          </a:xfrm>
          <a:prstGeom prst="rect">
            <a:avLst/>
          </a:prstGeom>
        </p:spPr>
      </p:pic>
      <p:pic>
        <p:nvPicPr>
          <p:cNvPr id="7" name="Picture 6" descr="A close-up of a number&#10;&#10;Description automatically generated">
            <a:extLst>
              <a:ext uri="{FF2B5EF4-FFF2-40B4-BE49-F238E27FC236}">
                <a16:creationId xmlns:a16="http://schemas.microsoft.com/office/drawing/2014/main" id="{AF6609F2-B939-0977-BFD0-6B35F7703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040" y="1490041"/>
            <a:ext cx="3098800" cy="1435100"/>
          </a:xfrm>
          <a:prstGeom prst="rect">
            <a:avLst/>
          </a:prstGeom>
        </p:spPr>
      </p:pic>
      <p:pic>
        <p:nvPicPr>
          <p:cNvPr id="14" name="Picture 13" descr="A diagram of a false&#10;&#10;Description automatically generated">
            <a:extLst>
              <a:ext uri="{FF2B5EF4-FFF2-40B4-BE49-F238E27FC236}">
                <a16:creationId xmlns:a16="http://schemas.microsoft.com/office/drawing/2014/main" id="{DEDCA19B-BB99-DD84-2F3D-80298704E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60" y="1828800"/>
            <a:ext cx="6134100" cy="3888751"/>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3EA2876-55C1-1033-A71A-055D6259A545}"/>
                  </a:ext>
                </a:extLst>
              </p14:cNvPr>
              <p14:cNvContentPartPr/>
              <p14:nvPr/>
            </p14:nvContentPartPr>
            <p14:xfrm>
              <a:off x="8213760" y="4784040"/>
              <a:ext cx="371160" cy="30240"/>
            </p14:xfrm>
          </p:contentPart>
        </mc:Choice>
        <mc:Fallback xmlns="">
          <p:pic>
            <p:nvPicPr>
              <p:cNvPr id="16" name="Ink 15">
                <a:extLst>
                  <a:ext uri="{FF2B5EF4-FFF2-40B4-BE49-F238E27FC236}">
                    <a16:creationId xmlns:a16="http://schemas.microsoft.com/office/drawing/2014/main" id="{03EA2876-55C1-1033-A71A-055D6259A545}"/>
                  </a:ext>
                </a:extLst>
              </p:cNvPr>
              <p:cNvPicPr/>
              <p:nvPr/>
            </p:nvPicPr>
            <p:blipFill>
              <a:blip r:embed="rId7"/>
              <a:stretch>
                <a:fillRect/>
              </a:stretch>
            </p:blipFill>
            <p:spPr>
              <a:xfrm>
                <a:off x="8141760" y="4640040"/>
                <a:ext cx="514800" cy="317880"/>
              </a:xfrm>
              <a:prstGeom prst="rect">
                <a:avLst/>
              </a:prstGeom>
            </p:spPr>
          </p:pic>
        </mc:Fallback>
      </mc:AlternateContent>
      <p:sp>
        <p:nvSpPr>
          <p:cNvPr id="3" name="TextBox 2">
            <a:extLst>
              <a:ext uri="{FF2B5EF4-FFF2-40B4-BE49-F238E27FC236}">
                <a16:creationId xmlns:a16="http://schemas.microsoft.com/office/drawing/2014/main" id="{A248CC1D-ED8D-61D7-3890-6FB42F5070F1}"/>
              </a:ext>
            </a:extLst>
          </p:cNvPr>
          <p:cNvSpPr txBox="1"/>
          <p:nvPr/>
        </p:nvSpPr>
        <p:spPr>
          <a:xfrm>
            <a:off x="5019040" y="5877025"/>
            <a:ext cx="2667000" cy="646331"/>
          </a:xfrm>
          <a:prstGeom prst="rect">
            <a:avLst/>
          </a:prstGeom>
          <a:noFill/>
        </p:spPr>
        <p:txBody>
          <a:bodyPr wrap="square" rtlCol="0">
            <a:spAutoFit/>
          </a:bodyPr>
          <a:lstStyle/>
          <a:p>
            <a:r>
              <a:rPr lang="en-US" sz="1200" dirty="0"/>
              <a:t>*</a:t>
            </a:r>
            <a:r>
              <a:rPr lang="en-US" sz="1200" dirty="0" err="1"/>
              <a:t>dws</a:t>
            </a:r>
            <a:r>
              <a:rPr lang="en-US" sz="1200" dirty="0"/>
              <a:t> - defensive win shares</a:t>
            </a:r>
          </a:p>
          <a:p>
            <a:r>
              <a:rPr lang="en-US" sz="1200" dirty="0"/>
              <a:t>*</a:t>
            </a:r>
            <a:r>
              <a:rPr lang="en-US" sz="1200" dirty="0" err="1"/>
              <a:t>dbpm</a:t>
            </a:r>
            <a:r>
              <a:rPr lang="en-US" sz="1200" dirty="0"/>
              <a:t> - defensive box plus/minus</a:t>
            </a:r>
          </a:p>
          <a:p>
            <a:r>
              <a:rPr lang="en-US" sz="1200" dirty="0"/>
              <a:t>*</a:t>
            </a:r>
            <a:r>
              <a:rPr lang="en-US" sz="1200" dirty="0" err="1"/>
              <a:t>ast_percent</a:t>
            </a:r>
            <a:r>
              <a:rPr lang="en-US" sz="1200" dirty="0"/>
              <a:t> - assist percentage</a:t>
            </a:r>
          </a:p>
        </p:txBody>
      </p:sp>
    </p:spTree>
    <p:extLst>
      <p:ext uri="{BB962C8B-B14F-4D97-AF65-F5344CB8AC3E}">
        <p14:creationId xmlns:p14="http://schemas.microsoft.com/office/powerpoint/2010/main" val="12571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4810</TotalTime>
  <Words>1009</Words>
  <Application>Microsoft Macintosh PowerPoint</Application>
  <PresentationFormat>Widescreen</PresentationFormat>
  <Paragraphs>104</Paragraphs>
  <Slides>13</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Calibri Light</vt:lpstr>
      <vt:lpstr>Franklin Gothic Medium</vt:lpstr>
      <vt:lpstr>Impact</vt:lpstr>
      <vt:lpstr>Wingdings</vt:lpstr>
      <vt:lpstr>Basketball 16x9</vt:lpstr>
      <vt:lpstr>Office Theme</vt:lpstr>
      <vt:lpstr>NBA Award Prediction</vt:lpstr>
      <vt:lpstr>Dataset</vt:lpstr>
      <vt:lpstr>Models to Predict the Defensive player of the year</vt:lpstr>
      <vt:lpstr>Ridge Regression</vt:lpstr>
      <vt:lpstr>Ridge Regression</vt:lpstr>
      <vt:lpstr>Lasso Regression</vt:lpstr>
      <vt:lpstr>Lasso Regression</vt:lpstr>
      <vt:lpstr>Random Forest</vt:lpstr>
      <vt:lpstr>Decision Tree</vt:lpstr>
      <vt:lpstr>Linear Regression</vt:lpstr>
      <vt:lpstr>Logistic Regression</vt:lpstr>
      <vt:lpstr>Support Vector Machine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Award Prediction</dc:title>
  <dc:creator>Kim,Hannah</dc:creator>
  <cp:lastModifiedBy>Kim,Hannah</cp:lastModifiedBy>
  <cp:revision>12</cp:revision>
  <dcterms:created xsi:type="dcterms:W3CDTF">2023-12-03T23:42:09Z</dcterms:created>
  <dcterms:modified xsi:type="dcterms:W3CDTF">2023-12-07T14:53:42Z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